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2"/>
  </p:notesMasterIdLst>
  <p:handoutMasterIdLst>
    <p:handoutMasterId r:id="rId13"/>
  </p:handoutMasterIdLst>
  <p:sldIdLst>
    <p:sldId id="299" r:id="rId3"/>
    <p:sldId id="294" r:id="rId4"/>
    <p:sldId id="302" r:id="rId5"/>
    <p:sldId id="296" r:id="rId6"/>
    <p:sldId id="284" r:id="rId7"/>
    <p:sldId id="303" r:id="rId8"/>
    <p:sldId id="304" r:id="rId9"/>
    <p:sldId id="298" r:id="rId10"/>
    <p:sldId id="285" r:id="rId11"/>
  </p:sldIdLst>
  <p:sldSz cx="9144000" cy="6858000" type="screen4x3"/>
  <p:notesSz cx="6761163" cy="99425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CC"/>
    <a:srgbClr val="66FFFF"/>
    <a:srgbClr val="00FF00"/>
    <a:srgbClr val="FFFF00"/>
    <a:srgbClr val="F471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1" autoAdjust="0"/>
    <p:restoredTop sz="94799" autoAdjust="0"/>
  </p:normalViewPr>
  <p:slideViewPr>
    <p:cSldViewPr>
      <p:cViewPr varScale="1">
        <p:scale>
          <a:sx n="87" d="100"/>
          <a:sy n="87" d="100"/>
        </p:scale>
        <p:origin x="-133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E2C0-4151-467D-B0E8-8F70FC2F7D4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7AB8B-2DC4-4A6F-9EDB-BF06A0152FF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79636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D668C80D-B349-48D3-9D39-13612C128F1E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B64ED559-CAD0-44E7-B268-648A2643B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33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9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18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50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05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2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2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00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97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86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93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96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EB33072D-4CB1-4526-90F7-8CBEF66B156A}" type="datetime8">
              <a:rPr lang="en-US" smtClean="0"/>
              <a:pPr algn="l"/>
              <a:t>3/31/2026 5:58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04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8100"/>
            <a:ext cx="8305800" cy="990600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PREČO SI VLASTNE VYBERÁM SEMINÁR?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4876800" cy="5410200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rgbClr val="C00000"/>
                </a:solidFill>
              </a:rPr>
              <a:t>LEBO MATURITA</a:t>
            </a:r>
          </a:p>
          <a:p>
            <a:r>
              <a:rPr lang="sk-SK" sz="2000" b="1" dirty="0">
                <a:solidFill>
                  <a:srgbClr val="0070C0"/>
                </a:solidFill>
              </a:rPr>
              <a:t>S účinnosťou od 1. januára 2026 platí novelizovaný zákon č. 245/2008 Z. z. (školský zákon) a od 1. októbra 2024 platí novelizovaná vyhláška č. 224/2022 Z. z. o strednej škole. </a:t>
            </a:r>
            <a:endParaRPr lang="sk-SK" sz="2000" b="1" dirty="0" smtClean="0">
              <a:solidFill>
                <a:srgbClr val="0070C0"/>
              </a:solidFill>
            </a:endParaRPr>
          </a:p>
          <a:p>
            <a:endParaRPr lang="sk-SK" sz="2000" b="1" dirty="0" smtClean="0">
              <a:solidFill>
                <a:srgbClr val="0070C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rgbClr val="C00000"/>
                </a:solidFill>
              </a:rPr>
              <a:t>LEBO VYSOKÁ ŠKOLA</a:t>
            </a:r>
          </a:p>
          <a:p>
            <a:pPr>
              <a:lnSpc>
                <a:spcPct val="110000"/>
              </a:lnSpc>
            </a:pPr>
            <a:r>
              <a:rPr lang="sk-SK" sz="2400" b="1" dirty="0" smtClean="0">
                <a:solidFill>
                  <a:srgbClr val="002060"/>
                </a:solidFill>
              </a:rPr>
              <a:t>Môj výber ovplyvňuje aj program, zameranie a požiadavky na prijímacie skúšky jednotlivých vysokých škôl na Slovensku, ako aj </a:t>
            </a:r>
          </a:p>
          <a:p>
            <a:pPr>
              <a:lnSpc>
                <a:spcPct val="110000"/>
              </a:lnSpc>
            </a:pPr>
            <a:r>
              <a:rPr lang="sk-SK" sz="2400" b="1" dirty="0" smtClean="0">
                <a:solidFill>
                  <a:srgbClr val="002060"/>
                </a:solidFill>
              </a:rPr>
              <a:t>v zahraničí.</a:t>
            </a:r>
          </a:p>
        </p:txBody>
      </p:sp>
      <p:pic>
        <p:nvPicPr>
          <p:cNvPr id="5" name="Picture 4" descr="Young Business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262" y="4038600"/>
            <a:ext cx="3546132" cy="24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1262" y="1218383"/>
            <a:ext cx="3602900" cy="24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2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799" y="228600"/>
            <a:ext cx="7886700" cy="914401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</a:rPr>
              <a:t/>
            </a:r>
            <a:br>
              <a:rPr lang="sk-SK" sz="3600" b="1" dirty="0" smtClean="0">
                <a:solidFill>
                  <a:srgbClr val="C00000"/>
                </a:solidFill>
              </a:rPr>
            </a:br>
            <a:r>
              <a:rPr lang="sk-SK" sz="3600" b="1" dirty="0" smtClean="0">
                <a:solidFill>
                  <a:srgbClr val="C00000"/>
                </a:solidFill>
              </a:rPr>
              <a:t>PREDMETY MATURITNEJ SKÚŠKY</a:t>
            </a:r>
            <a:br>
              <a:rPr lang="sk-SK" sz="3600" b="1" dirty="0" smtClean="0">
                <a:solidFill>
                  <a:srgbClr val="C00000"/>
                </a:solidFill>
              </a:rPr>
            </a:br>
            <a:r>
              <a:rPr lang="sk-SK" sz="3600" b="1" dirty="0" smtClean="0">
                <a:solidFill>
                  <a:srgbClr val="C00000"/>
                </a:solidFill>
              </a:rPr>
              <a:t>ako ich definuje Vyhláška o strednej škole</a:t>
            </a:r>
            <a:br>
              <a:rPr lang="sk-SK" sz="3600" b="1" dirty="0" smtClean="0">
                <a:solidFill>
                  <a:srgbClr val="C00000"/>
                </a:solidFill>
              </a:rPr>
            </a:br>
            <a:endParaRPr lang="sk-SK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0" y="1447800"/>
            <a:ext cx="3868340" cy="676275"/>
          </a:xfrm>
        </p:spPr>
        <p:txBody>
          <a:bodyPr/>
          <a:lstStyle/>
          <a:p>
            <a:r>
              <a:rPr lang="sk-SK" sz="2400" dirty="0" smtClean="0">
                <a:solidFill>
                  <a:srgbClr val="002060"/>
                </a:solidFill>
              </a:rPr>
              <a:t>8-</a:t>
            </a:r>
            <a:r>
              <a:rPr lang="sk-SK" sz="2800" dirty="0" smtClean="0">
                <a:solidFill>
                  <a:srgbClr val="002060"/>
                </a:solidFill>
              </a:rPr>
              <a:t> ročný program </a:t>
            </a:r>
          </a:p>
          <a:p>
            <a:endParaRPr lang="sk-SK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400" y="1573880"/>
            <a:ext cx="8534400" cy="5131720"/>
          </a:xfrm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C00000"/>
                </a:solidFill>
              </a:rPr>
              <a:t>Oktáva</a:t>
            </a:r>
            <a:r>
              <a:rPr lang="sk-SK" sz="3200" b="1" dirty="0" smtClean="0">
                <a:solidFill>
                  <a:srgbClr val="C00000"/>
                </a:solidFill>
              </a:rPr>
              <a:t>   </a:t>
            </a:r>
            <a:r>
              <a:rPr lang="sk-SK" sz="2400" b="1" u="sng" dirty="0" smtClean="0">
                <a:solidFill>
                  <a:srgbClr val="C00000"/>
                </a:solidFill>
              </a:rPr>
              <a:t>Povinné predmety</a:t>
            </a:r>
          </a:p>
          <a:p>
            <a:pPr marL="457200" indent="-457200">
              <a:buAutoNum type="alphaLcParenR"/>
            </a:pPr>
            <a:r>
              <a:rPr lang="sk-SK" sz="2400" b="1" dirty="0" smtClean="0"/>
              <a:t>slovenský </a:t>
            </a:r>
            <a:r>
              <a:rPr lang="sk-SK" sz="2400" b="1" dirty="0"/>
              <a:t>jazyk a </a:t>
            </a:r>
            <a:r>
              <a:rPr lang="sk-SK" sz="2400" b="1" dirty="0" smtClean="0"/>
              <a:t>literatúra </a:t>
            </a:r>
          </a:p>
          <a:p>
            <a:pPr marL="457200" indent="-457200">
              <a:buAutoNum type="alphaLcParenR"/>
            </a:pPr>
            <a:r>
              <a:rPr lang="sk-SK" sz="2400" b="1" dirty="0" smtClean="0"/>
              <a:t>druhý </a:t>
            </a:r>
            <a:r>
              <a:rPr lang="sk-SK" sz="2400" b="1" dirty="0"/>
              <a:t>vyučovací </a:t>
            </a:r>
            <a:r>
              <a:rPr lang="sk-SK" sz="2400" b="1" dirty="0" smtClean="0"/>
              <a:t>jazyk (anglický úroveň C1)</a:t>
            </a:r>
          </a:p>
          <a:p>
            <a:pPr marL="457200" indent="-457200">
              <a:buAutoNum type="alphaLcParenR"/>
            </a:pPr>
            <a:r>
              <a:rPr lang="sk-SK" sz="2400" b="1" dirty="0" smtClean="0"/>
              <a:t>voliteľný </a:t>
            </a:r>
            <a:r>
              <a:rPr lang="sk-SK" sz="2400" b="1" dirty="0"/>
              <a:t>predmet zo skupiny prírodovedných, spoločenskovedných alebo ostatných predmetov podľa I. časti prílohy č. 2 </a:t>
            </a:r>
            <a:r>
              <a:rPr lang="pl-PL" sz="2400" b="1" dirty="0" smtClean="0"/>
              <a:t>vyhlášky </a:t>
            </a:r>
            <a:r>
              <a:rPr lang="pl-PL" sz="2400" b="1" dirty="0"/>
              <a:t>č. 224/2022 Z. z. o strednej </a:t>
            </a:r>
            <a:r>
              <a:rPr lang="pl-PL" sz="2400" b="1" dirty="0" smtClean="0"/>
              <a:t>škole</a:t>
            </a:r>
            <a:endParaRPr lang="sk-SK" sz="2400" b="1" dirty="0" smtClean="0"/>
          </a:p>
          <a:p>
            <a:pPr marL="457200" indent="-457200">
              <a:buAutoNum type="alphaLcParenR"/>
            </a:pPr>
            <a:r>
              <a:rPr lang="sk-SK" sz="2400" b="1" dirty="0" smtClean="0"/>
              <a:t>jeden </a:t>
            </a:r>
            <a:r>
              <a:rPr lang="sk-SK" sz="2400" b="1" dirty="0"/>
              <a:t>až tri voliteľné predmety; </a:t>
            </a:r>
            <a:endParaRPr lang="sk-SK" sz="2400" b="1" dirty="0" smtClean="0"/>
          </a:p>
          <a:p>
            <a:pPr marL="0" indent="0">
              <a:buNone/>
            </a:pPr>
            <a:r>
              <a:rPr lang="sk-SK" sz="2400" b="1" dirty="0" smtClean="0"/>
              <a:t>Minimálne jeden </a:t>
            </a:r>
            <a:r>
              <a:rPr lang="sk-SK" sz="2400" b="1" dirty="0"/>
              <a:t>z predmetov je v druhom vyučovacom </a:t>
            </a:r>
            <a:r>
              <a:rPr lang="sk-SK" sz="2400" b="1" dirty="0" smtClean="0"/>
              <a:t>jazyku!</a:t>
            </a:r>
          </a:p>
          <a:p>
            <a:pPr marL="0" indent="0">
              <a:buNone/>
            </a:pPr>
            <a:r>
              <a:rPr lang="sk-SK" sz="2400" b="1" dirty="0" smtClean="0"/>
              <a:t> </a:t>
            </a:r>
            <a:r>
              <a:rPr lang="sk-SK" sz="2400" b="1" u="sng" dirty="0" smtClean="0">
                <a:solidFill>
                  <a:srgbClr val="00B050"/>
                </a:solidFill>
              </a:rPr>
              <a:t>Voliteľné predmety maturitnej skúšky </a:t>
            </a:r>
            <a:r>
              <a:rPr lang="sk-SK" sz="1600" b="1" dirty="0" smtClean="0">
                <a:solidFill>
                  <a:srgbClr val="FF0000"/>
                </a:solidFill>
              </a:rPr>
              <a:t>(nezamieňať so seminárom)</a:t>
            </a:r>
            <a:endParaRPr lang="sk-SK" sz="16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2200" b="1" dirty="0" smtClean="0"/>
              <a:t>Sú predmety uvedené </a:t>
            </a:r>
            <a:r>
              <a:rPr lang="sk-SK" sz="2200" b="1" dirty="0"/>
              <a:t>v pláne </a:t>
            </a:r>
            <a:r>
              <a:rPr lang="sk-SK" sz="2200" b="1" dirty="0" smtClean="0"/>
              <a:t>školy, na počte hodín nezáleží (nemusím mať z neho seminár) </a:t>
            </a:r>
          </a:p>
          <a:p>
            <a:pPr marL="0" indent="0">
              <a:buNone/>
            </a:pPr>
            <a:r>
              <a:rPr lang="sk-SK" sz="2200" b="1" dirty="0" smtClean="0"/>
              <a:t>Skúška z cudzieho jazyka sa môže voliť len ako 5.predmet alebo ako DMS, ale len ÚFIČ na úrovni B1 alebo B2</a:t>
            </a:r>
          </a:p>
          <a:p>
            <a:pPr marL="0" indent="0">
              <a:buNone/>
            </a:pPr>
            <a:endParaRPr lang="sk-SK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016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5541" y="365126"/>
            <a:ext cx="8001000" cy="1073817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</a:rPr>
              <a:t/>
            </a:r>
            <a:br>
              <a:rPr lang="sk-SK" sz="3600" b="1" dirty="0" smtClean="0">
                <a:solidFill>
                  <a:srgbClr val="C00000"/>
                </a:solidFill>
              </a:rPr>
            </a:br>
            <a:r>
              <a:rPr lang="sk-SK" sz="3600" b="1" dirty="0">
                <a:solidFill>
                  <a:srgbClr val="C00000"/>
                </a:solidFill>
              </a:rPr>
              <a:t>PREDMETY MATURITNEJ SKÚŠKY</a:t>
            </a:r>
            <a:br>
              <a:rPr lang="sk-SK" sz="3600" b="1" dirty="0">
                <a:solidFill>
                  <a:srgbClr val="C00000"/>
                </a:solidFill>
              </a:rPr>
            </a:br>
            <a:r>
              <a:rPr lang="sk-SK" sz="3600" b="1" dirty="0">
                <a:solidFill>
                  <a:srgbClr val="C00000"/>
                </a:solidFill>
              </a:rPr>
              <a:t>ako ich definuje Vyhláška o </a:t>
            </a:r>
            <a:r>
              <a:rPr lang="sk-SK" sz="3600" b="1" dirty="0" smtClean="0">
                <a:solidFill>
                  <a:srgbClr val="C00000"/>
                </a:solidFill>
              </a:rPr>
              <a:t>strednej škole</a:t>
            </a:r>
            <a:br>
              <a:rPr lang="sk-SK" sz="3600" b="1" dirty="0" smtClean="0">
                <a:solidFill>
                  <a:srgbClr val="C00000"/>
                </a:solidFill>
              </a:rPr>
            </a:br>
            <a:endParaRPr lang="sk-SK" sz="3600" b="1" dirty="0">
              <a:solidFill>
                <a:srgbClr val="C00000"/>
              </a:solidFill>
            </a:endParaRP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229445" y="1560053"/>
            <a:ext cx="4573191" cy="82391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             5- ročný program</a:t>
            </a:r>
          </a:p>
          <a:p>
            <a:endParaRPr lang="sk-SK" sz="2400" dirty="0"/>
          </a:p>
        </p:txBody>
      </p:sp>
      <p:sp>
        <p:nvSpPr>
          <p:cNvPr id="9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5541" y="1972009"/>
            <a:ext cx="8001000" cy="4750720"/>
          </a:xfrm>
          <a:ln w="28575"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3600" b="1" dirty="0" smtClean="0">
                <a:solidFill>
                  <a:srgbClr val="C00000"/>
                </a:solidFill>
              </a:rPr>
              <a:t>Piate ročníky</a:t>
            </a:r>
          </a:p>
          <a:p>
            <a:pPr marL="0" indent="0">
              <a:buNone/>
            </a:pPr>
            <a:r>
              <a:rPr lang="sk-SK" sz="3100" b="1" u="sng" dirty="0">
                <a:solidFill>
                  <a:srgbClr val="C00000"/>
                </a:solidFill>
              </a:rPr>
              <a:t>Povinné </a:t>
            </a:r>
            <a:r>
              <a:rPr lang="sk-SK" sz="3100" b="1" u="sng" dirty="0" smtClean="0">
                <a:solidFill>
                  <a:srgbClr val="C00000"/>
                </a:solidFill>
              </a:rPr>
              <a:t>predmety</a:t>
            </a:r>
            <a:endParaRPr lang="sk-SK" sz="3100" b="1" dirty="0" smtClean="0">
              <a:solidFill>
                <a:srgbClr val="C00000"/>
              </a:solidFill>
            </a:endParaRPr>
          </a:p>
          <a:p>
            <a:pPr marL="514350" indent="-514350">
              <a:buAutoNum type="alphaLcParenR"/>
            </a:pPr>
            <a:r>
              <a:rPr lang="sk-SK" sz="3400" b="1" dirty="0" smtClean="0"/>
              <a:t>slovenský </a:t>
            </a:r>
            <a:r>
              <a:rPr lang="sk-SK" sz="3400" b="1" dirty="0"/>
              <a:t>jazyk a </a:t>
            </a:r>
            <a:r>
              <a:rPr lang="sk-SK" sz="3400" b="1" dirty="0" smtClean="0"/>
              <a:t>literatúra </a:t>
            </a:r>
          </a:p>
          <a:p>
            <a:pPr marL="457200" indent="-457200">
              <a:buAutoNum type="alphaLcParenR"/>
            </a:pPr>
            <a:r>
              <a:rPr lang="sk-SK" sz="3600" b="1" dirty="0"/>
              <a:t>druhý vyučovací jazyk (anglický úroveň C1)</a:t>
            </a:r>
          </a:p>
          <a:p>
            <a:pPr marL="457200" indent="-457200">
              <a:buAutoNum type="alphaLcParenR"/>
            </a:pPr>
            <a:r>
              <a:rPr lang="sk-SK" sz="3600" b="1" dirty="0" smtClean="0"/>
              <a:t>voliteľný </a:t>
            </a:r>
            <a:r>
              <a:rPr lang="sk-SK" sz="3600" b="1" dirty="0"/>
              <a:t>predmet zo skupiny prírodovedných, spoločenskovedných alebo ostatných predmetov podľa I. časti prílohy č. 2 </a:t>
            </a:r>
            <a:r>
              <a:rPr lang="pl-PL" sz="3600" b="1" dirty="0"/>
              <a:t>vyhlášky č. 224/2022 Z. z. o strednej škole</a:t>
            </a:r>
            <a:endParaRPr lang="sk-SK" sz="3600" b="1" dirty="0"/>
          </a:p>
          <a:p>
            <a:pPr marL="514350" indent="-514350">
              <a:buAutoNum type="alphaLcParenR"/>
            </a:pPr>
            <a:r>
              <a:rPr lang="sk-SK" sz="3400" b="1" dirty="0" smtClean="0"/>
              <a:t>jeden </a:t>
            </a:r>
            <a:r>
              <a:rPr lang="sk-SK" sz="3400" b="1" dirty="0"/>
              <a:t>až tri voliteľné </a:t>
            </a:r>
            <a:r>
              <a:rPr lang="sk-SK" sz="3400" b="1" dirty="0" smtClean="0"/>
              <a:t>predmety</a:t>
            </a:r>
          </a:p>
          <a:p>
            <a:pPr marL="0" indent="0">
              <a:buNone/>
            </a:pPr>
            <a:r>
              <a:rPr lang="sk-SK" sz="3600" b="1" dirty="0"/>
              <a:t>Minimálne jeden z predmetov je v druhom vyučovacom jazyku!</a:t>
            </a:r>
          </a:p>
          <a:p>
            <a:pPr marL="0" indent="0">
              <a:buNone/>
            </a:pPr>
            <a:r>
              <a:rPr lang="sk-SK" sz="3600" b="1" u="sng" dirty="0" smtClean="0">
                <a:solidFill>
                  <a:srgbClr val="00B050"/>
                </a:solidFill>
              </a:rPr>
              <a:t>Voliteľné </a:t>
            </a:r>
            <a:r>
              <a:rPr lang="sk-SK" sz="3600" b="1" u="sng" dirty="0">
                <a:solidFill>
                  <a:srgbClr val="00B050"/>
                </a:solidFill>
              </a:rPr>
              <a:t>predmety maturitnej skúšky </a:t>
            </a:r>
            <a:r>
              <a:rPr lang="sk-SK" sz="2400" b="1" dirty="0">
                <a:solidFill>
                  <a:srgbClr val="FF0000"/>
                </a:solidFill>
              </a:rPr>
              <a:t>(nezamieňať so seminárom)</a:t>
            </a:r>
            <a:endParaRPr lang="sk-SK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3600" b="1" dirty="0"/>
              <a:t>Sú predmety uvedené v pláne školy, na počte hodín nezáleží (nemusím mať z neho seminár) </a:t>
            </a:r>
          </a:p>
          <a:p>
            <a:pPr marL="0" indent="0">
              <a:buNone/>
            </a:pPr>
            <a:r>
              <a:rPr lang="sk-SK" sz="3600" b="1" dirty="0"/>
              <a:t>Skúška z cudzieho jazyka sa môže voliť len ako 5.predmet alebo ako DMS, ale len ÚFIČ na úrovni B1 alebo B2</a:t>
            </a:r>
          </a:p>
          <a:p>
            <a:pPr marL="0" indent="0">
              <a:buNone/>
            </a:pP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6052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39" y="152400"/>
            <a:ext cx="7886700" cy="1042984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sz="3600" b="1" dirty="0">
                <a:solidFill>
                  <a:srgbClr val="C00000"/>
                </a:solidFill>
              </a:rPr>
              <a:t>PREDMETY MATURITNEJ SKÚŠKY</a:t>
            </a:r>
            <a:br>
              <a:rPr lang="sk-SK" sz="3600" b="1" dirty="0">
                <a:solidFill>
                  <a:srgbClr val="C00000"/>
                </a:solidFill>
              </a:rPr>
            </a:br>
            <a:r>
              <a:rPr lang="sk-SK" sz="3600" b="1" dirty="0">
                <a:solidFill>
                  <a:srgbClr val="C00000"/>
                </a:solidFill>
              </a:rPr>
              <a:t>ako ich definuje Vyhláška o </a:t>
            </a:r>
            <a:r>
              <a:rPr lang="sk-SK" sz="3600" b="1" dirty="0" smtClean="0">
                <a:solidFill>
                  <a:srgbClr val="C00000"/>
                </a:solidFill>
              </a:rPr>
              <a:t>strednej škole</a:t>
            </a:r>
            <a:endParaRPr lang="sk-SK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39019" y="1447800"/>
            <a:ext cx="3868340" cy="676275"/>
          </a:xfrm>
        </p:spPr>
        <p:txBody>
          <a:bodyPr/>
          <a:lstStyle/>
          <a:p>
            <a:r>
              <a:rPr lang="sk-SK" sz="2400" dirty="0" smtClean="0">
                <a:solidFill>
                  <a:srgbClr val="002060"/>
                </a:solidFill>
              </a:rPr>
              <a:t>4 -</a:t>
            </a:r>
            <a:r>
              <a:rPr lang="sk-SK" sz="2800" dirty="0" smtClean="0">
                <a:solidFill>
                  <a:srgbClr val="002060"/>
                </a:solidFill>
              </a:rPr>
              <a:t> ročný program; IV.A4</a:t>
            </a:r>
          </a:p>
          <a:p>
            <a:endParaRPr lang="sk-SK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4089" y="1600200"/>
            <a:ext cx="8458199" cy="5105400"/>
          </a:xfrm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b="1" u="sng" dirty="0">
                <a:solidFill>
                  <a:srgbClr val="C00000"/>
                </a:solidFill>
              </a:rPr>
              <a:t>Povinné predmety</a:t>
            </a:r>
          </a:p>
          <a:p>
            <a:pPr marL="457200" indent="-457200">
              <a:buAutoNum type="alphaLcParenR"/>
            </a:pPr>
            <a:r>
              <a:rPr lang="sk-SK" sz="2400" b="1" dirty="0" smtClean="0"/>
              <a:t>slovenský </a:t>
            </a:r>
            <a:r>
              <a:rPr lang="sk-SK" sz="2400" b="1" dirty="0"/>
              <a:t>jazyk a </a:t>
            </a:r>
            <a:r>
              <a:rPr lang="sk-SK" sz="2400" b="1" dirty="0" smtClean="0"/>
              <a:t>literatúra </a:t>
            </a:r>
            <a:endParaRPr lang="sk-SK" sz="2400" b="1" dirty="0" smtClean="0"/>
          </a:p>
          <a:p>
            <a:pPr marL="457200" indent="-457200">
              <a:buAutoNum type="alphaLcParenR"/>
            </a:pPr>
            <a:r>
              <a:rPr lang="sk-SK" sz="2400" b="1" dirty="0" smtClean="0"/>
              <a:t>povinný </a:t>
            </a:r>
            <a:r>
              <a:rPr lang="sk-SK" sz="2400" b="1" dirty="0"/>
              <a:t>predmet zo skupiny predmetov cudzí jazyk, </a:t>
            </a:r>
            <a:r>
              <a:rPr lang="sk-SK" sz="2400" b="1" dirty="0" smtClean="0"/>
              <a:t>ANJ B2</a:t>
            </a:r>
            <a:endParaRPr lang="sk-SK" sz="2400" b="1" dirty="0" smtClean="0"/>
          </a:p>
          <a:p>
            <a:pPr marL="457200" indent="-457200">
              <a:buAutoNum type="alphaLcParenR"/>
            </a:pPr>
            <a:r>
              <a:rPr lang="sk-SK" sz="2400" b="1" dirty="0"/>
              <a:t>voliteľný predmet zo skupiny prírodovedných, spoločenskovedných alebo ostatných predmetov podľa I. časti prílohy č. 2 </a:t>
            </a:r>
            <a:r>
              <a:rPr lang="pl-PL" sz="2400" b="1" dirty="0"/>
              <a:t>vyhlášky č. 224/2022 Z. z. o strednej </a:t>
            </a:r>
            <a:r>
              <a:rPr lang="pl-PL" sz="2400" b="1" dirty="0" smtClean="0"/>
              <a:t>škole,počet hodín tohto predmetu musí byť 6 za celé štúdium; do počtu sa ráta aj seminár </a:t>
            </a:r>
            <a:r>
              <a:rPr lang="pl-PL" sz="2400" b="1" dirty="0" smtClean="0">
                <a:solidFill>
                  <a:srgbClr val="00B050"/>
                </a:solidFill>
              </a:rPr>
              <a:t>(počet hodín 6 bez seminára FYZ, BIO, CHE, DEJ, MAT, EKO, EVN)</a:t>
            </a:r>
            <a:endParaRPr lang="sk-SK" sz="2400" b="1" dirty="0">
              <a:solidFill>
                <a:srgbClr val="00B050"/>
              </a:solidFill>
            </a:endParaRPr>
          </a:p>
          <a:p>
            <a:pPr marL="457200" indent="-457200">
              <a:buAutoNum type="alphaLcParenR"/>
            </a:pPr>
            <a:r>
              <a:rPr lang="sk-SK" sz="2400" b="1" dirty="0" smtClean="0"/>
              <a:t>ďalší </a:t>
            </a:r>
            <a:r>
              <a:rPr lang="sk-SK" sz="2400" b="1" dirty="0"/>
              <a:t>voliteľný </a:t>
            </a:r>
            <a:r>
              <a:rPr lang="sk-SK" sz="2400" b="1" dirty="0" smtClean="0"/>
              <a:t>predmet</a:t>
            </a:r>
            <a:r>
              <a:rPr lang="sk-SK" sz="2400" b="1" dirty="0"/>
              <a:t> </a:t>
            </a:r>
            <a:r>
              <a:rPr lang="sk-SK" sz="2400" b="1" dirty="0" smtClean="0"/>
              <a:t>(INF, OBN, GEO, UKL, CJ B1)</a:t>
            </a:r>
          </a:p>
          <a:p>
            <a:pPr marL="0" indent="0">
              <a:buNone/>
            </a:pPr>
            <a:r>
              <a:rPr lang="sk-SK" sz="2400" b="1" u="sng" dirty="0" smtClean="0">
                <a:solidFill>
                  <a:srgbClr val="00B050"/>
                </a:solidFill>
              </a:rPr>
              <a:t>Voliteľné </a:t>
            </a:r>
            <a:r>
              <a:rPr lang="sk-SK" sz="2400" b="1" u="sng" dirty="0">
                <a:solidFill>
                  <a:srgbClr val="00B050"/>
                </a:solidFill>
              </a:rPr>
              <a:t>predmety maturitnej skúšky </a:t>
            </a:r>
            <a:r>
              <a:rPr lang="sk-SK" sz="1600" b="1" dirty="0">
                <a:solidFill>
                  <a:srgbClr val="FF0000"/>
                </a:solidFill>
              </a:rPr>
              <a:t>(nezamieňať so seminárom</a:t>
            </a:r>
            <a:r>
              <a:rPr lang="sk-SK" sz="1600" b="1" dirty="0" smtClean="0">
                <a:solidFill>
                  <a:srgbClr val="FF0000"/>
                </a:solidFill>
              </a:rPr>
              <a:t>)</a:t>
            </a:r>
            <a:endParaRPr lang="sk-SK" sz="2400" b="1" dirty="0" smtClean="0"/>
          </a:p>
          <a:p>
            <a:pPr marL="0" indent="0">
              <a:buNone/>
            </a:pPr>
            <a:r>
              <a:rPr lang="sk-SK" sz="2000" b="1" dirty="0" smtClean="0"/>
              <a:t>predmet </a:t>
            </a:r>
            <a:r>
              <a:rPr lang="sk-SK" sz="2000" b="1" dirty="0"/>
              <a:t>uvedený v pláne školy, na počte hodín </a:t>
            </a:r>
            <a:r>
              <a:rPr lang="sk-SK" sz="2000" b="1" dirty="0" smtClean="0"/>
              <a:t>nezáleží okrem výchov (netreba mať z neho seminár, ale odporúča sa) alebo druhý cudzí jazyk ale len ÚFIČ a len na úrovni B1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xmlns="" val="4741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105185"/>
            <a:ext cx="8402427" cy="1403077"/>
          </a:xfrm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sk-SK" sz="3600" b="1" dirty="0" smtClean="0">
                <a:solidFill>
                  <a:srgbClr val="00B050"/>
                </a:solidFill>
              </a:rPr>
              <a:t>Koľko vyučovacích hodín si volím?</a:t>
            </a:r>
            <a:br>
              <a:rPr lang="sk-SK" sz="3600" b="1" dirty="0" smtClean="0">
                <a:solidFill>
                  <a:srgbClr val="00B050"/>
                </a:solidFill>
              </a:rPr>
            </a:br>
            <a:r>
              <a:rPr lang="sk-SK" sz="3600" b="1" dirty="0" smtClean="0">
                <a:solidFill>
                  <a:srgbClr val="00B050"/>
                </a:solidFill>
              </a:rPr>
              <a:t>V závislosti od vzdelávacieho programu takto:</a:t>
            </a:r>
            <a:endParaRPr lang="sk-SK" sz="3600" b="1" dirty="0">
              <a:solidFill>
                <a:srgbClr val="00B050"/>
              </a:solidFill>
            </a:endParaRPr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152400" y="2362200"/>
            <a:ext cx="8458200" cy="3703102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100" b="1" dirty="0" smtClean="0">
                <a:solidFill>
                  <a:srgbClr val="C00000"/>
                </a:solidFill>
              </a:rPr>
              <a:t>IV.A4 2026/2027</a:t>
            </a:r>
          </a:p>
          <a:p>
            <a:pPr marL="0" indent="0" algn="ctr">
              <a:buNone/>
            </a:pPr>
            <a:r>
              <a:rPr lang="sk-SK" sz="3400" dirty="0" smtClean="0">
                <a:solidFill>
                  <a:srgbClr val="0070C0"/>
                </a:solidFill>
              </a:rPr>
              <a:t>podľa </a:t>
            </a:r>
            <a:r>
              <a:rPr lang="sk-SK" sz="3400" dirty="0">
                <a:solidFill>
                  <a:srgbClr val="0070C0"/>
                </a:solidFill>
              </a:rPr>
              <a:t>učebného plánu </a:t>
            </a:r>
            <a:r>
              <a:rPr lang="sk-SK" sz="3400" dirty="0" smtClean="0">
                <a:solidFill>
                  <a:srgbClr val="0070C0"/>
                </a:solidFill>
              </a:rPr>
              <a:t>2017; modifikovaného (2024/2025)</a:t>
            </a:r>
            <a:r>
              <a:rPr lang="sk-SK" sz="3600" dirty="0" smtClean="0">
                <a:solidFill>
                  <a:srgbClr val="0070C0"/>
                </a:solidFill>
              </a:rPr>
              <a:t>mám </a:t>
            </a:r>
            <a:r>
              <a:rPr lang="sk-SK" sz="3600" dirty="0">
                <a:solidFill>
                  <a:srgbClr val="0070C0"/>
                </a:solidFill>
              </a:rPr>
              <a:t>k dispozícii</a:t>
            </a:r>
            <a:r>
              <a:rPr lang="sk-SK" sz="3600" dirty="0"/>
              <a:t> </a:t>
            </a:r>
            <a:r>
              <a:rPr lang="sk-SK" sz="3600" dirty="0" smtClean="0">
                <a:solidFill>
                  <a:srgbClr val="FF0000"/>
                </a:solidFill>
              </a:rPr>
              <a:t>8 </a:t>
            </a:r>
            <a:r>
              <a:rPr lang="sk-SK" sz="3600" dirty="0">
                <a:solidFill>
                  <a:srgbClr val="FF0000"/>
                </a:solidFill>
              </a:rPr>
              <a:t>voliteľných hodín</a:t>
            </a:r>
          </a:p>
          <a:p>
            <a:pPr marL="0" indent="0">
              <a:buNone/>
            </a:pPr>
            <a:endParaRPr lang="sk-SK" sz="3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k-SK" sz="3600" dirty="0">
                <a:solidFill>
                  <a:srgbClr val="0070C0"/>
                </a:solidFill>
              </a:rPr>
              <a:t>Volím si </a:t>
            </a:r>
            <a:r>
              <a:rPr lang="sk-SK" sz="3600" b="1" dirty="0">
                <a:solidFill>
                  <a:srgbClr val="FF0000"/>
                </a:solidFill>
              </a:rPr>
              <a:t>4</a:t>
            </a:r>
            <a:r>
              <a:rPr lang="sk-SK" sz="3600" dirty="0">
                <a:solidFill>
                  <a:srgbClr val="0070C0"/>
                </a:solidFill>
              </a:rPr>
              <a:t> </a:t>
            </a:r>
            <a:r>
              <a:rPr lang="sk-SK" sz="3600" dirty="0">
                <a:solidFill>
                  <a:srgbClr val="FF0000"/>
                </a:solidFill>
              </a:rPr>
              <a:t>(</a:t>
            </a:r>
            <a:r>
              <a:rPr lang="sk-SK" sz="3600" b="1" dirty="0">
                <a:solidFill>
                  <a:srgbClr val="FF0000"/>
                </a:solidFill>
              </a:rPr>
              <a:t>ŠTYRI)</a:t>
            </a:r>
            <a:r>
              <a:rPr lang="sk-SK" sz="3600" dirty="0">
                <a:solidFill>
                  <a:srgbClr val="FF0000"/>
                </a:solidFill>
              </a:rPr>
              <a:t> 2h semináre</a:t>
            </a:r>
          </a:p>
          <a:p>
            <a:pPr marL="0" indent="0">
              <a:buNone/>
            </a:pPr>
            <a:endParaRPr lang="sk-SK" sz="3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3400" dirty="0" smtClean="0"/>
              <a:t>Z toho je </a:t>
            </a:r>
            <a:r>
              <a:rPr lang="sk-SK" sz="3400" b="1" u="sng" dirty="0" err="1" smtClean="0">
                <a:solidFill>
                  <a:srgbClr val="FF0000"/>
                </a:solidFill>
              </a:rPr>
              <a:t>max.dôležité</a:t>
            </a:r>
            <a:r>
              <a:rPr lang="sk-SK" sz="3400" b="1" u="sng" dirty="0" smtClean="0">
                <a:solidFill>
                  <a:srgbClr val="FF0000"/>
                </a:solidFill>
              </a:rPr>
              <a:t> </a:t>
            </a:r>
            <a:r>
              <a:rPr lang="sk-SK" sz="3400" dirty="0" smtClean="0"/>
              <a:t>zvoliť si  </a:t>
            </a:r>
            <a:r>
              <a:rPr lang="sk-SK" sz="3400" b="1" dirty="0" smtClean="0"/>
              <a:t>SSJL </a:t>
            </a:r>
            <a:r>
              <a:rPr lang="sk-SK" sz="3400" dirty="0" smtClean="0"/>
              <a:t>(príprava k MS SJL)</a:t>
            </a:r>
            <a:r>
              <a:rPr lang="sk-SK" sz="3400" b="1" dirty="0"/>
              <a:t>,</a:t>
            </a:r>
            <a:r>
              <a:rPr lang="sk-SK" sz="3400" b="1" dirty="0" smtClean="0">
                <a:solidFill>
                  <a:srgbClr val="FF0000"/>
                </a:solidFill>
              </a:rPr>
              <a:t> </a:t>
            </a:r>
            <a:r>
              <a:rPr lang="sk-SK" sz="3400" b="1" dirty="0" smtClean="0"/>
              <a:t>KAJ </a:t>
            </a:r>
            <a:r>
              <a:rPr lang="sk-SK" sz="3400" b="1" dirty="0" err="1" smtClean="0"/>
              <a:t>vol</a:t>
            </a:r>
            <a:r>
              <a:rPr lang="sk-SK" sz="3400" b="1" dirty="0" smtClean="0"/>
              <a:t>  </a:t>
            </a:r>
            <a:r>
              <a:rPr lang="sk-SK" sz="3400" dirty="0" smtClean="0"/>
              <a:t>(príprava Na MS z ANJ) </a:t>
            </a:r>
          </a:p>
          <a:p>
            <a:pPr marL="0" indent="0">
              <a:buNone/>
            </a:pPr>
            <a:r>
              <a:rPr lang="sk-SK" sz="3400" b="1" dirty="0" smtClean="0"/>
              <a:t>a EKO </a:t>
            </a:r>
            <a:r>
              <a:rPr lang="sk-SK" sz="3400" dirty="0" smtClean="0"/>
              <a:t>(príprava na MS z EKO)</a:t>
            </a:r>
            <a:endParaRPr lang="sk-SK" sz="340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>
          <a:xfrm>
            <a:off x="2685454" y="1380821"/>
            <a:ext cx="4096346" cy="676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>
                <a:solidFill>
                  <a:srgbClr val="002060"/>
                </a:solidFill>
              </a:rPr>
              <a:t>4</a:t>
            </a:r>
            <a:r>
              <a:rPr lang="sk-SK" sz="2800" dirty="0" smtClean="0">
                <a:solidFill>
                  <a:srgbClr val="002060"/>
                </a:solidFill>
              </a:rPr>
              <a:t>- ročný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9400" y="838200"/>
            <a:ext cx="3887391" cy="82391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5- ročný program</a:t>
            </a:r>
          </a:p>
          <a:p>
            <a:endParaRPr lang="sk-SK" sz="2400" dirty="0"/>
          </a:p>
        </p:txBody>
      </p:sp>
      <p:sp>
        <p:nvSpPr>
          <p:cNvPr id="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0332" y="1943934"/>
            <a:ext cx="8270268" cy="3009065"/>
          </a:xfrm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600" b="1" dirty="0" smtClean="0">
                <a:solidFill>
                  <a:srgbClr val="C00000"/>
                </a:solidFill>
              </a:rPr>
              <a:t>V.A/B5   2026/2027</a:t>
            </a:r>
          </a:p>
          <a:p>
            <a:pPr marL="0" indent="0" algn="ctr">
              <a:buNone/>
            </a:pPr>
            <a:r>
              <a:rPr lang="sk-SK" sz="2800" dirty="0" smtClean="0">
                <a:solidFill>
                  <a:srgbClr val="0070C0"/>
                </a:solidFill>
              </a:rPr>
              <a:t>Podľa učebného plánu platného od 1.9.2022 mám k dispozícii</a:t>
            </a:r>
            <a:r>
              <a:rPr lang="sk-SK" sz="2800" dirty="0" smtClean="0"/>
              <a:t> </a:t>
            </a:r>
          </a:p>
          <a:p>
            <a:pPr marL="0" indent="0" algn="ctr">
              <a:buNone/>
            </a:pPr>
            <a:r>
              <a:rPr lang="sk-SK" sz="2800" dirty="0" smtClean="0">
                <a:solidFill>
                  <a:srgbClr val="FF0000"/>
                </a:solidFill>
              </a:rPr>
              <a:t>8 voliteľných hodín</a:t>
            </a:r>
          </a:p>
          <a:p>
            <a:pPr marL="0" indent="0" algn="ctr">
              <a:buNone/>
            </a:pPr>
            <a:endParaRPr lang="sk-SK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2800" dirty="0" smtClean="0">
                <a:solidFill>
                  <a:srgbClr val="0070C0"/>
                </a:solidFill>
              </a:rPr>
              <a:t>Volím si </a:t>
            </a:r>
            <a:r>
              <a:rPr lang="sk-SK" sz="2800" b="1" dirty="0" smtClean="0">
                <a:solidFill>
                  <a:srgbClr val="FF0000"/>
                </a:solidFill>
              </a:rPr>
              <a:t>4</a:t>
            </a:r>
            <a:r>
              <a:rPr lang="sk-SK" sz="2800" dirty="0" smtClean="0">
                <a:solidFill>
                  <a:srgbClr val="0070C0"/>
                </a:solidFill>
              </a:rPr>
              <a:t> </a:t>
            </a:r>
            <a:r>
              <a:rPr lang="sk-SK" sz="2800" dirty="0" smtClean="0">
                <a:solidFill>
                  <a:srgbClr val="FF0000"/>
                </a:solidFill>
              </a:rPr>
              <a:t>(</a:t>
            </a:r>
            <a:r>
              <a:rPr lang="sk-SK" sz="2800" b="1" dirty="0" smtClean="0">
                <a:solidFill>
                  <a:srgbClr val="FF0000"/>
                </a:solidFill>
              </a:rPr>
              <a:t>ŠTYRI)</a:t>
            </a:r>
            <a:r>
              <a:rPr lang="sk-SK" sz="2800" dirty="0" smtClean="0">
                <a:solidFill>
                  <a:srgbClr val="FF0000"/>
                </a:solidFill>
              </a:rPr>
              <a:t> </a:t>
            </a:r>
            <a:r>
              <a:rPr lang="sk-SK" sz="2800" dirty="0">
                <a:solidFill>
                  <a:srgbClr val="FF0000"/>
                </a:solidFill>
              </a:rPr>
              <a:t>2h </a:t>
            </a:r>
            <a:r>
              <a:rPr lang="sk-SK" sz="2800" dirty="0" smtClean="0">
                <a:solidFill>
                  <a:srgbClr val="FF0000"/>
                </a:solidFill>
              </a:rPr>
              <a:t>semináre</a:t>
            </a:r>
          </a:p>
          <a:p>
            <a:pPr marL="0" indent="0">
              <a:buNone/>
            </a:pPr>
            <a:endParaRPr lang="sk-SK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95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2895600" y="914400"/>
            <a:ext cx="377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</a:rPr>
              <a:t>8 – ročný program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8229600" cy="3200400"/>
          </a:xfrm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C00000"/>
                </a:solidFill>
              </a:rPr>
              <a:t>			Oktáva  2025/2026</a:t>
            </a:r>
          </a:p>
          <a:p>
            <a:pPr marL="0" indent="0" algn="ctr">
              <a:buNone/>
            </a:pPr>
            <a:r>
              <a:rPr lang="sk-SK" sz="2400" dirty="0">
                <a:solidFill>
                  <a:srgbClr val="0070C0"/>
                </a:solidFill>
              </a:rPr>
              <a:t>Podľa učebného plánu platného od 1.9.2022 mám k dispozícii</a:t>
            </a:r>
            <a:r>
              <a:rPr lang="sk-SK" sz="2400" dirty="0"/>
              <a:t> </a:t>
            </a:r>
          </a:p>
          <a:p>
            <a:pPr marL="0" indent="0" algn="ctr">
              <a:buNone/>
            </a:pPr>
            <a:r>
              <a:rPr lang="sk-SK" sz="2400" dirty="0">
                <a:solidFill>
                  <a:srgbClr val="FF0000"/>
                </a:solidFill>
              </a:rPr>
              <a:t>8 voliteľných hodín</a:t>
            </a:r>
          </a:p>
          <a:p>
            <a:pPr marL="0" indent="0" algn="ctr">
              <a:buNone/>
            </a:pPr>
            <a:endParaRPr lang="sk-SK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2400" dirty="0">
                <a:solidFill>
                  <a:srgbClr val="0070C0"/>
                </a:solidFill>
              </a:rPr>
              <a:t>Volím si </a:t>
            </a:r>
            <a:r>
              <a:rPr lang="sk-SK" sz="2400" b="1" dirty="0">
                <a:solidFill>
                  <a:srgbClr val="FF0000"/>
                </a:solidFill>
              </a:rPr>
              <a:t>4</a:t>
            </a:r>
            <a:r>
              <a:rPr lang="sk-SK" sz="2400" dirty="0">
                <a:solidFill>
                  <a:srgbClr val="0070C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(</a:t>
            </a:r>
            <a:r>
              <a:rPr lang="sk-SK" sz="2400" b="1" dirty="0">
                <a:solidFill>
                  <a:srgbClr val="FF0000"/>
                </a:solidFill>
              </a:rPr>
              <a:t>ŠTYRI)</a:t>
            </a:r>
            <a:r>
              <a:rPr lang="sk-SK" sz="2400" dirty="0">
                <a:solidFill>
                  <a:srgbClr val="FF0000"/>
                </a:solidFill>
              </a:rPr>
              <a:t> 2h </a:t>
            </a:r>
            <a:r>
              <a:rPr lang="sk-SK" sz="2400" dirty="0" smtClean="0">
                <a:solidFill>
                  <a:srgbClr val="FF0000"/>
                </a:solidFill>
              </a:rPr>
              <a:t>semináre</a:t>
            </a:r>
          </a:p>
          <a:p>
            <a:pPr marL="0" indent="0" algn="ctr">
              <a:buNone/>
            </a:pPr>
            <a:r>
              <a:rPr lang="sk-SK" sz="2400" dirty="0"/>
              <a:t>- z toho je </a:t>
            </a:r>
            <a:r>
              <a:rPr lang="sk-SK" sz="2400" b="1" u="sng" dirty="0">
                <a:solidFill>
                  <a:srgbClr val="FF0000"/>
                </a:solidFill>
              </a:rPr>
              <a:t>silne</a:t>
            </a:r>
            <a:r>
              <a:rPr lang="sk-SK" sz="2400" dirty="0"/>
              <a:t> odporúčané zvoliť si  SSJL (príprava k MS SJL) </a:t>
            </a:r>
          </a:p>
          <a:p>
            <a:pPr marL="0" indent="0" algn="ctr">
              <a:buNone/>
            </a:pPr>
            <a:endParaRPr lang="sk-S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29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458199" cy="6111874"/>
          </a:xfrm>
        </p:spPr>
        <p:txBody>
          <a:bodyPr>
            <a:normAutofit fontScale="90000"/>
          </a:bodyPr>
          <a:lstStyle/>
          <a:p>
            <a:r>
              <a:rPr lang="sk-SK" sz="4400" b="1" dirty="0" smtClean="0">
                <a:solidFill>
                  <a:srgbClr val="002060"/>
                </a:solidFill>
              </a:rPr>
              <a:t/>
            </a:r>
            <a:br>
              <a:rPr lang="sk-SK" sz="4400" b="1" dirty="0" smtClean="0">
                <a:solidFill>
                  <a:srgbClr val="002060"/>
                </a:solidFill>
              </a:rPr>
            </a:br>
            <a:r>
              <a:rPr lang="sk-SK" sz="3800" b="1" dirty="0" smtClean="0">
                <a:solidFill>
                  <a:srgbClr val="002060"/>
                </a:solidFill>
              </a:rPr>
              <a:t>INŠTITÚT</a:t>
            </a:r>
            <a:r>
              <a:rPr lang="sk-SK" sz="3800" b="1" dirty="0" smtClean="0">
                <a:solidFill>
                  <a:srgbClr val="C00000"/>
                </a:solidFill>
              </a:rPr>
              <a:t> </a:t>
            </a:r>
            <a:br>
              <a:rPr lang="sk-SK" sz="3800" b="1" dirty="0" smtClean="0">
                <a:solidFill>
                  <a:srgbClr val="C00000"/>
                </a:solidFill>
              </a:rPr>
            </a:br>
            <a:r>
              <a:rPr lang="sk-SK" sz="3800" b="1" dirty="0" smtClean="0">
                <a:solidFill>
                  <a:srgbClr val="C00000"/>
                </a:solidFill>
              </a:rPr>
              <a:t>DOBROVOĽNEJ MATURITNEJ SKÚŠKY každému študijnému programu zo zákona umožňuje zvoliť si dobrovoľne ďalšie dva akékoľvek predmety absolvované z plánu školy, v akejkoľvek časovej dotácii a bez ohľadu na to, či ste si z nich zvolili seminár alebo nie. Umožňuje tiež zvoliť si len časť skúšky, napr. MAT (v SJL) len externú časť (platí pre všetky programy), alebo len ústnu formu internej časti (MAT v SJL - len pre 4-ročný program). Z DMS je možné sa odhlásiť 15 dní pred termínom danej skúšky.</a:t>
            </a:r>
            <a:r>
              <a:rPr lang="sk-SK" sz="3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sk-SK" sz="38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sk-SK" sz="3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8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34834"/>
            <a:ext cx="6781800" cy="2451463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 </a:t>
            </a:r>
            <a:br>
              <a:rPr lang="sk-SK" dirty="0"/>
            </a:br>
            <a:r>
              <a:rPr lang="sk-SK" sz="4400" b="1" dirty="0" smtClean="0">
                <a:solidFill>
                  <a:srgbClr val="002060"/>
                </a:solidFill>
              </a:rPr>
              <a:t>AKO SA PRIHLASUJEM???</a:t>
            </a:r>
            <a:r>
              <a:rPr lang="sk-SK" sz="4400" b="1" dirty="0">
                <a:solidFill>
                  <a:srgbClr val="002060"/>
                </a:solidFill>
              </a:rPr>
              <a:t/>
            </a:r>
            <a:br>
              <a:rPr lang="sk-SK" sz="4400" b="1" dirty="0">
                <a:solidFill>
                  <a:srgbClr val="002060"/>
                </a:solidFill>
              </a:rPr>
            </a:br>
            <a:r>
              <a:rPr lang="sk-SK" sz="4400" b="1" dirty="0" smtClean="0">
                <a:solidFill>
                  <a:srgbClr val="C00000"/>
                </a:solidFill>
              </a:rPr>
              <a:t>Cez </a:t>
            </a:r>
            <a:r>
              <a:rPr lang="sk-SK" sz="4400" b="1" dirty="0" err="1" smtClean="0">
                <a:solidFill>
                  <a:srgbClr val="C00000"/>
                </a:solidFill>
              </a:rPr>
              <a:t>EduPage</a:t>
            </a:r>
            <a:r>
              <a:rPr lang="sk-SK" sz="4400" b="1" smtClean="0">
                <a:solidFill>
                  <a:srgbClr val="C00000"/>
                </a:solidFill>
              </a:rPr>
              <a:t> </a:t>
            </a:r>
            <a:r>
              <a:rPr lang="sk-SK" sz="4400" b="1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sk-SK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3291206"/>
            <a:ext cx="7886700" cy="304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5400" b="1" dirty="0" smtClean="0">
                <a:solidFill>
                  <a:srgbClr val="002060"/>
                </a:solidFill>
                <a:latin typeface="+mj-lt"/>
              </a:rPr>
              <a:t>Termín prihlasovania</a:t>
            </a:r>
          </a:p>
          <a:p>
            <a:pPr marL="0" indent="0" algn="ctr">
              <a:buNone/>
            </a:pPr>
            <a:r>
              <a:rPr lang="sk-SK" sz="4800" dirty="0" smtClean="0">
                <a:solidFill>
                  <a:srgbClr val="00B050"/>
                </a:solidFill>
              </a:rPr>
              <a:t>______________</a:t>
            </a:r>
          </a:p>
          <a:p>
            <a:pPr marL="0" indent="0" algn="ctr">
              <a:buNone/>
            </a:pPr>
            <a:r>
              <a:rPr lang="sk-SK" sz="4800" dirty="0" smtClean="0">
                <a:solidFill>
                  <a:srgbClr val="00B050"/>
                </a:solidFill>
              </a:rPr>
              <a:t>(doplniť </a:t>
            </a:r>
            <a:r>
              <a:rPr lang="sk-SK" sz="4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)</a:t>
            </a:r>
            <a:endParaRPr lang="sk-SK" sz="4800" dirty="0">
              <a:solidFill>
                <a:srgbClr val="00B05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839743"/>
            <a:ext cx="2514600" cy="22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F760F-EDE5-4B27-AC94-64384F3CF1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Office PowerPoint</Application>
  <PresentationFormat>Prezentácia na obrazovke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Motiv Office</vt:lpstr>
      <vt:lpstr>PREČO SI VLASTNE VYBERÁM SEMINÁR?</vt:lpstr>
      <vt:lpstr> PREDMETY MATURITNEJ SKÚŠKY ako ich definuje Vyhláška o strednej škole </vt:lpstr>
      <vt:lpstr> PREDMETY MATURITNEJ SKÚŠKY ako ich definuje Vyhláška o strednej škole </vt:lpstr>
      <vt:lpstr>PREDMETY MATURITNEJ SKÚŠKY ako ich definuje Vyhláška o strednej škole</vt:lpstr>
      <vt:lpstr>Koľko vyučovacích hodín si volím? V závislosti od vzdelávacieho programu takto:</vt:lpstr>
      <vt:lpstr>Snímka 6</vt:lpstr>
      <vt:lpstr>Snímka 7</vt:lpstr>
      <vt:lpstr> INŠTITÚT  DOBROVOĽNEJ MATURITNEJ SKÚŠKY každému študijnému programu zo zákona umožňuje zvoliť si dobrovoľne ďalšie dva akékoľvek predmety absolvované z plánu školy, v akejkoľvek časovej dotácii a bez ohľadu na to, či ste si z nich zvolili seminár alebo nie. Umožňuje tiež zvoliť si len časť skúšky, napr. MAT (v SJL) len externú časť (platí pre všetky programy), alebo len ústnu formu internej časti (MAT v SJL - len pre 4-ročný program). Z DMS je možné sa odhlásiť 15 dní pred termínom danej skúšky. </vt:lpstr>
      <vt:lpstr>  AKO SA PRIHLASUJEM??? Cez EduPage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diagram</dc:title>
  <dc:creator/>
  <cp:lastModifiedBy/>
  <cp:revision>1</cp:revision>
  <dcterms:modified xsi:type="dcterms:W3CDTF">2026-03-31T15:59:23Z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TC101743319990</vt:lpwstr>
  </property>
</Properties>
</file>