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1" r:id="rId3"/>
  </p:sldMasterIdLst>
  <p:notesMasterIdLst>
    <p:notesMasterId r:id="rId9"/>
  </p:notesMasterIdLst>
  <p:sldIdLst>
    <p:sldId id="267" r:id="rId4"/>
    <p:sldId id="273" r:id="rId5"/>
    <p:sldId id="271" r:id="rId6"/>
    <p:sldId id="257" r:id="rId7"/>
    <p:sldId id="268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sk-SK" b="1" noProof="0" dirty="0"/>
            <a:t>Náplň SMA</a:t>
          </a:r>
          <a:r>
            <a:rPr lang="sk-SK" noProof="0" dirty="0"/>
            <a:t>:</a:t>
          </a: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Príprava študentov končiacich ročníkov na internú ústnu časť maturitnej skúšky v predmete MAT v AJ, na prijímacie skúšky na VŠ a štúdium na vysokých školách doma a v zahraničí podľa cieľových požiadaviek pre maturantov</a:t>
          </a: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53E57F5F-DD08-43C4-B9A2-51011DDF2669}">
      <dgm:prSet phldrT="[Text]" custT="1"/>
      <dgm:spPr/>
      <dgm:t>
        <a:bodyPr/>
        <a:lstStyle/>
        <a:p>
          <a:r>
            <a:rPr lang="sk-SK" sz="2000" b="1" noProof="0" dirty="0"/>
            <a:t>Časová dotácia:</a:t>
          </a:r>
          <a:r>
            <a:rPr lang="sk-SK" sz="1700" noProof="0" dirty="0"/>
            <a:t> </a:t>
          </a: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 custT="1"/>
      <dgm:spPr/>
      <dgm:t>
        <a:bodyPr/>
        <a:lstStyle/>
        <a:p>
          <a:r>
            <a:rPr lang="sk-SK" sz="2000" b="1" noProof="0" dirty="0"/>
            <a:t>2 vyučovacie hodiny</a:t>
          </a: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 custT="1"/>
      <dgm:spPr/>
      <dgm:t>
        <a:bodyPr/>
        <a:lstStyle/>
        <a:p>
          <a:r>
            <a:rPr lang="sk-SK" sz="2000" b="1" noProof="0" dirty="0"/>
            <a:t>Cieľová skupina</a:t>
          </a:r>
          <a:r>
            <a:rPr lang="sk-SK" sz="2100" b="1" noProof="0" dirty="0"/>
            <a:t>:</a:t>
          </a: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 custT="1"/>
      <dgm:spPr/>
      <dgm:t>
        <a:bodyPr/>
        <a:lstStyle/>
        <a:p>
          <a:r>
            <a:rPr lang="sk-SK" sz="2000" b="1" noProof="0" dirty="0">
              <a:solidFill>
                <a:srgbClr val="FF0000"/>
              </a:solidFill>
            </a:rPr>
            <a:t>VA5, VB5, oktáva</a:t>
          </a: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3B9B30EE-29E5-45CE-8FAD-4487450FA8E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Dôraz sa kladie na argumentačnú a dôkazovú zložku matematických problémov v oblasti teórie čísel, algebry, matematickej analýzy, aplikovanej matematiky. </a:t>
          </a:r>
        </a:p>
      </dgm:t>
    </dgm:pt>
    <dgm:pt modelId="{89E86CF2-9B89-4023-9F3F-FA3FADBD6628}" type="parTrans" cxnId="{750C51A8-EE14-4A92-A979-0E7A46049BB8}">
      <dgm:prSet/>
      <dgm:spPr/>
      <dgm:t>
        <a:bodyPr/>
        <a:lstStyle/>
        <a:p>
          <a:endParaRPr lang="sk-SK"/>
        </a:p>
      </dgm:t>
    </dgm:pt>
    <dgm:pt modelId="{1F5338A2-5D5A-4FE9-BEE9-4E5EA079F3B7}" type="sibTrans" cxnId="{750C51A8-EE14-4A92-A979-0E7A46049BB8}">
      <dgm:prSet/>
      <dgm:spPr/>
      <dgm:t>
        <a:bodyPr/>
        <a:lstStyle/>
        <a:p>
          <a:endParaRPr lang="sk-SK"/>
        </a:p>
      </dgm:t>
    </dgm:pt>
    <dgm:pt modelId="{B9335E6C-6A60-4079-8D21-93EC4A3509D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Cieľom je tiež zlepšiť schopnosti analýzy a riešenia problémov v oblasti geometrie v rovine a v priestore s ich </a:t>
          </a:r>
          <a:r>
            <a:rPr lang="sk-SK" sz="1700" b="1" noProof="0" dirty="0" err="1"/>
            <a:t>matematizáciou</a:t>
          </a:r>
          <a:r>
            <a:rPr lang="sk-SK" sz="1700" b="1" noProof="0" dirty="0"/>
            <a:t> do rovinných a priestorových geometrických obrazcov, prehĺbiť zručnosti v použití nástrojov Euklidovej a analytickej geometrie, zdokonaliť  </a:t>
          </a:r>
          <a:r>
            <a:rPr lang="sk-SK" sz="1700" b="1" dirty="0"/>
            <a:t>priestorovú predstavivosť v geometrii. </a:t>
          </a:r>
          <a:endParaRPr lang="sk-SK" sz="1700" b="1" noProof="0" dirty="0"/>
        </a:p>
      </dgm:t>
    </dgm:pt>
    <dgm:pt modelId="{5907A8E4-1620-4513-B5E0-4CD3F49F4270}" type="parTrans" cxnId="{C17E9507-0A3F-45C5-BC19-7C80CBA24CE4}">
      <dgm:prSet/>
      <dgm:spPr/>
      <dgm:t>
        <a:bodyPr/>
        <a:lstStyle/>
        <a:p>
          <a:endParaRPr lang="sk-SK"/>
        </a:p>
      </dgm:t>
    </dgm:pt>
    <dgm:pt modelId="{A91ECD07-845E-4D59-8CED-8051C7BA0E1A}" type="sibTrans" cxnId="{C17E9507-0A3F-45C5-BC19-7C80CBA24CE4}">
      <dgm:prSet/>
      <dgm:spPr/>
      <dgm:t>
        <a:bodyPr/>
        <a:lstStyle/>
        <a:p>
          <a:endParaRPr lang="sk-SK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5F12F8D-0B88-4402-80B1-B000DE2AF302}" type="pres">
      <dgm:prSet presAssocID="{556AA660-3FAE-4494-A194-3CA22004BBCE}" presName="linNode" presStyleCnt="0"/>
      <dgm:spPr/>
    </dgm:pt>
    <dgm:pt modelId="{416523E1-7AFD-424A-9181-D4DF01DE7770}" type="pres">
      <dgm:prSet presAssocID="{556AA660-3FAE-4494-A194-3CA22004BBCE}" presName="parentText" presStyleLbl="node1" presStyleIdx="0" presStyleCnt="3" custScaleX="45897" custScaleY="83658" custLinFactNeighborX="-5382" custLinFactNeighborY="-8326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3" custScaleX="129465" custScaleY="312605" custLinFactNeighborX="415" custLinFactNeighborY="-9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00AE93-1887-49E1-98E4-51DE746BD4A2}" type="pres">
      <dgm:prSet presAssocID="{8E308EDC-1E7C-44E9-ACB4-864A1C584292}" presName="sp" presStyleCnt="0"/>
      <dgm:spPr/>
    </dgm:pt>
    <dgm:pt modelId="{9E3F6FA2-BA5C-4016-89F3-CBDB626FB88D}" type="pres">
      <dgm:prSet presAssocID="{53E57F5F-DD08-43C4-B9A2-51011DDF2669}" presName="linNode" presStyleCnt="0"/>
      <dgm:spPr/>
    </dgm:pt>
    <dgm:pt modelId="{89AF2FD7-4AC6-4C4E-8A89-D351A0BC1398}" type="pres">
      <dgm:prSet presAssocID="{53E57F5F-DD08-43C4-B9A2-51011DDF2669}" presName="parentText" presStyleLbl="node1" presStyleIdx="1" presStyleCnt="3" custScaleX="94855" custScaleY="37584" custLinFactNeighborX="-1862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3" custScaleX="46313" custScaleY="43821" custLinFactNeighborX="1864" custLinFactNeighborY="215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4B6954-4882-4636-BEB3-6087BA58A329}" type="pres">
      <dgm:prSet presAssocID="{0F7D8E33-49D1-4AE5-8262-C3B7BB57E817}" presName="sp" presStyleCnt="0"/>
      <dgm:spPr/>
    </dgm:pt>
    <dgm:pt modelId="{5B873FD0-9EBD-4A72-B12B-D08EDEF1CF4E}" type="pres">
      <dgm:prSet presAssocID="{F465F03D-E5A9-48EF-A1D0-C55C98D0E63C}" presName="linNode" presStyleCnt="0"/>
      <dgm:spPr/>
    </dgm:pt>
    <dgm:pt modelId="{73825223-DA8A-4619-9D6E-106BD161412E}" type="pres">
      <dgm:prSet presAssocID="{F465F03D-E5A9-48EF-A1D0-C55C98D0E63C}" presName="parentText" presStyleLbl="node1" presStyleIdx="2" presStyleCnt="3" custScaleX="95473" custScaleY="43616" custLinFactNeighborX="-72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3" custScaleX="45886" custScaleY="47567" custLinFactNeighborX="1246" custLinFactNeighborY="13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17E9507-0A3F-45C5-BC19-7C80CBA24CE4}" srcId="{556AA660-3FAE-4494-A194-3CA22004BBCE}" destId="{B9335E6C-6A60-4079-8D21-93EC4A3509D0}" srcOrd="2" destOrd="0" parTransId="{5907A8E4-1620-4513-B5E0-4CD3F49F4270}" sibTransId="{A91ECD07-845E-4D59-8CED-8051C7BA0E1A}"/>
    <dgm:cxn modelId="{B2CEB8EF-E538-4624-9639-9ADAA125545A}" type="presOf" srcId="{B9335E6C-6A60-4079-8D21-93EC4A3509D0}" destId="{8ABC0EA2-C893-468B-90CC-8534D0DFB1C6}" srcOrd="0" destOrd="2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F1858EDE-DC97-47BE-A1B0-F4152F5F9B04}" type="presOf" srcId="{53E57F5F-DD08-43C4-B9A2-51011DDF2669}" destId="{89AF2FD7-4AC6-4C4E-8A89-D351A0BC1398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C4791715-36D0-41D8-9916-E36B22D2EA83}" type="presOf" srcId="{2AAFBE6F-94CB-49EE-8E39-E2B8E88B58D4}" destId="{94F352E3-E207-489F-AFAC-76BB3D3E04DE}" srcOrd="0" destOrd="0" presId="urn:microsoft.com/office/officeart/2005/8/layout/vList5#1"/>
    <dgm:cxn modelId="{B35644F6-ADA9-4636-BE4E-B22F2FE6EB69}" type="presOf" srcId="{3B9B30EE-29E5-45CE-8FAD-4487450FA8E0}" destId="{8ABC0EA2-C893-468B-90CC-8534D0DFB1C6}" srcOrd="0" destOrd="1" presId="urn:microsoft.com/office/officeart/2005/8/layout/vList5#1"/>
    <dgm:cxn modelId="{AD7CA9A5-EEC7-4676-84A5-92D4B35596EA}" type="presOf" srcId="{661AD22D-8E6A-4B69-B949-635E143878B5}" destId="{8ABC0EA2-C893-468B-90CC-8534D0DFB1C6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750C51A8-EE14-4A92-A979-0E7A46049BB8}" srcId="{556AA660-3FAE-4494-A194-3CA22004BBCE}" destId="{3B9B30EE-29E5-45CE-8FAD-4487450FA8E0}" srcOrd="1" destOrd="0" parTransId="{89E86CF2-9B89-4023-9F3F-FA3FADBD6628}" sibTransId="{1F5338A2-5D5A-4FE9-BEE9-4E5EA079F3B7}"/>
    <dgm:cxn modelId="{4A0EE5A0-8DAC-4AEA-92DC-93BA59FC19E3}" type="presOf" srcId="{F465F03D-E5A9-48EF-A1D0-C55C98D0E63C}" destId="{73825223-DA8A-4619-9D6E-106BD161412E}" srcOrd="0" destOrd="0" presId="urn:microsoft.com/office/officeart/2005/8/layout/vList5#1"/>
    <dgm:cxn modelId="{B2459997-708A-434D-8468-06E6188FF696}" type="presOf" srcId="{556AA660-3FAE-4494-A194-3CA22004BBCE}" destId="{416523E1-7AFD-424A-9181-D4DF01DE7770}" srcOrd="0" destOrd="0" presId="urn:microsoft.com/office/officeart/2005/8/layout/vList5#1"/>
    <dgm:cxn modelId="{45F72DC8-F22F-4406-84EF-534D1AF7AD65}" type="presOf" srcId="{286A974B-6580-408B-8630-B1AB03928C50}" destId="{97105E81-2EE1-420E-AC6E-AD066675DCC6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01DFBEDB-93C4-411E-B5A9-04B50798FD92}" type="presOf" srcId="{EB7690CF-0D10-4C56-9C55-78261950F71E}" destId="{FD06C747-9AA8-47B0-8236-EB479BDCCDD3}" srcOrd="0" destOrd="0" presId="urn:microsoft.com/office/officeart/2005/8/layout/vList5#1"/>
    <dgm:cxn modelId="{4EC1AA07-1763-4620-B6DD-57F1AAA6CE38}" type="presParOf" srcId="{97105E81-2EE1-420E-AC6E-AD066675DCC6}" destId="{B5F12F8D-0B88-4402-80B1-B000DE2AF302}" srcOrd="0" destOrd="0" presId="urn:microsoft.com/office/officeart/2005/8/layout/vList5#1"/>
    <dgm:cxn modelId="{46430903-B8FA-4B71-BC64-599FCF18FED5}" type="presParOf" srcId="{B5F12F8D-0B88-4402-80B1-B000DE2AF302}" destId="{416523E1-7AFD-424A-9181-D4DF01DE7770}" srcOrd="0" destOrd="0" presId="urn:microsoft.com/office/officeart/2005/8/layout/vList5#1"/>
    <dgm:cxn modelId="{015E7EB8-6313-4AAE-A597-664BF338D5F6}" type="presParOf" srcId="{B5F12F8D-0B88-4402-80B1-B000DE2AF302}" destId="{8ABC0EA2-C893-468B-90CC-8534D0DFB1C6}" srcOrd="1" destOrd="0" presId="urn:microsoft.com/office/officeart/2005/8/layout/vList5#1"/>
    <dgm:cxn modelId="{69934630-B715-4B2D-898A-A756CEA6B866}" type="presParOf" srcId="{97105E81-2EE1-420E-AC6E-AD066675DCC6}" destId="{9200AE93-1887-49E1-98E4-51DE746BD4A2}" srcOrd="1" destOrd="0" presId="urn:microsoft.com/office/officeart/2005/8/layout/vList5#1"/>
    <dgm:cxn modelId="{C3B6806F-E2F5-4844-A74D-02CC52AD3B4E}" type="presParOf" srcId="{97105E81-2EE1-420E-AC6E-AD066675DCC6}" destId="{9E3F6FA2-BA5C-4016-89F3-CBDB626FB88D}" srcOrd="2" destOrd="0" presId="urn:microsoft.com/office/officeart/2005/8/layout/vList5#1"/>
    <dgm:cxn modelId="{9748F8E6-B0DC-4ECF-8B8E-2BB004E9A28A}" type="presParOf" srcId="{9E3F6FA2-BA5C-4016-89F3-CBDB626FB88D}" destId="{89AF2FD7-4AC6-4C4E-8A89-D351A0BC1398}" srcOrd="0" destOrd="0" presId="urn:microsoft.com/office/officeart/2005/8/layout/vList5#1"/>
    <dgm:cxn modelId="{B624BE06-6659-46A4-A131-8BA63EC72C54}" type="presParOf" srcId="{9E3F6FA2-BA5C-4016-89F3-CBDB626FB88D}" destId="{FD06C747-9AA8-47B0-8236-EB479BDCCDD3}" srcOrd="1" destOrd="0" presId="urn:microsoft.com/office/officeart/2005/8/layout/vList5#1"/>
    <dgm:cxn modelId="{AD5AFF00-BBDA-49DE-811F-7F06E5FEA030}" type="presParOf" srcId="{97105E81-2EE1-420E-AC6E-AD066675DCC6}" destId="{0F4B6954-4882-4636-BEB3-6087BA58A329}" srcOrd="3" destOrd="0" presId="urn:microsoft.com/office/officeart/2005/8/layout/vList5#1"/>
    <dgm:cxn modelId="{768E5462-50BA-48E6-A528-A6A9F5675A1E}" type="presParOf" srcId="{97105E81-2EE1-420E-AC6E-AD066675DCC6}" destId="{5B873FD0-9EBD-4A72-B12B-D08EDEF1CF4E}" srcOrd="4" destOrd="0" presId="urn:microsoft.com/office/officeart/2005/8/layout/vList5#1"/>
    <dgm:cxn modelId="{F6B2E686-0A18-4244-96E4-EA5B4B63350D}" type="presParOf" srcId="{5B873FD0-9EBD-4A72-B12B-D08EDEF1CF4E}" destId="{73825223-DA8A-4619-9D6E-106BD161412E}" srcOrd="0" destOrd="0" presId="urn:microsoft.com/office/officeart/2005/8/layout/vList5#1"/>
    <dgm:cxn modelId="{E7D5DD56-B7F6-4860-B7DB-F9B7F700216D}" type="presParOf" srcId="{5B873FD0-9EBD-4A72-B12B-D08EDEF1CF4E}" destId="{94F352E3-E207-489F-AFAC-76BB3D3E04DE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sk-SK" b="1" noProof="0" dirty="0"/>
            <a:t>Náplň RMA</a:t>
          </a:r>
          <a:r>
            <a:rPr lang="sk-SK" noProof="0" dirty="0"/>
            <a:t>:</a:t>
          </a: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Seminár je určený pre žiakov končiacich ročníkov s cieľom rozšíriť a prehĺbiť vedomosti, schopnosti a zručnosti nevyhnutné pre úspešné absolvovanie prijímacích skúšok na VŠ a následne zvládnutie štúdia na vysokých školách technického, ekonomického, prírodovedného a iného zamerania, kde je matematika základným stavebným kameňom, a to doma aj v zahraničí. </a:t>
          </a: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53E57F5F-DD08-43C4-B9A2-51011DDF2669}">
      <dgm:prSet phldrT="[Text]"/>
      <dgm:spPr/>
      <dgm:t>
        <a:bodyPr/>
        <a:lstStyle/>
        <a:p>
          <a:r>
            <a:rPr lang="sk-SK" b="1" noProof="0" dirty="0"/>
            <a:t>Časová</a:t>
          </a:r>
          <a:r>
            <a:rPr lang="sk-SK" noProof="0" dirty="0"/>
            <a:t> </a:t>
          </a:r>
          <a:r>
            <a:rPr lang="sk-SK" b="1" noProof="0" dirty="0"/>
            <a:t>dotácia</a:t>
          </a:r>
          <a:r>
            <a:rPr lang="sk-SK" noProof="0" dirty="0"/>
            <a:t>: </a:t>
          </a:r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/>
      <dgm:spPr/>
      <dgm:t>
        <a:bodyPr/>
        <a:lstStyle/>
        <a:p>
          <a:r>
            <a:rPr lang="sk-SK" b="1" noProof="0" dirty="0"/>
            <a:t>2 vyučovacie hodiny</a:t>
          </a:r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 custT="1"/>
      <dgm:spPr/>
      <dgm:t>
        <a:bodyPr/>
        <a:lstStyle/>
        <a:p>
          <a:r>
            <a:rPr lang="sk-SK" sz="2800" b="1" noProof="0" dirty="0"/>
            <a:t>Cieľová skupina:</a:t>
          </a:r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/>
      <dgm:spPr/>
      <dgm:t>
        <a:bodyPr/>
        <a:lstStyle/>
        <a:p>
          <a:r>
            <a:rPr lang="sk-SK" b="1" noProof="0" dirty="0">
              <a:solidFill>
                <a:srgbClr val="FF0000"/>
              </a:solidFill>
            </a:rPr>
            <a:t>VA5, VB5, oktáva, IVA4</a:t>
          </a:r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3B9B30EE-29E5-45CE-8FAD-4487450FA8E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1700" b="1" noProof="0" dirty="0"/>
            <a:t>Okrem prehĺbenia učiva podľa cieľových požiadaviek na maturantov, náplňou semináru sú i oblasti matematickej analýzy a algebry - diferenciálny a integrálny počet, limita funkcie, maticová algebra a iné, ktoré tvoria kostru pre vysokoškolské štúdium či už s menším alebo väčším presahom matematiky.</a:t>
          </a:r>
        </a:p>
      </dgm:t>
    </dgm:pt>
    <dgm:pt modelId="{89E86CF2-9B89-4023-9F3F-FA3FADBD6628}" type="parTrans" cxnId="{750C51A8-EE14-4A92-A979-0E7A46049BB8}">
      <dgm:prSet/>
      <dgm:spPr/>
      <dgm:t>
        <a:bodyPr/>
        <a:lstStyle/>
        <a:p>
          <a:endParaRPr lang="sk-SK"/>
        </a:p>
      </dgm:t>
    </dgm:pt>
    <dgm:pt modelId="{1F5338A2-5D5A-4FE9-BEE9-4E5EA079F3B7}" type="sibTrans" cxnId="{750C51A8-EE14-4A92-A979-0E7A46049BB8}">
      <dgm:prSet/>
      <dgm:spPr/>
      <dgm:t>
        <a:bodyPr/>
        <a:lstStyle/>
        <a:p>
          <a:endParaRPr lang="sk-SK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5F12F8D-0B88-4402-80B1-B000DE2AF302}" type="pres">
      <dgm:prSet presAssocID="{556AA660-3FAE-4494-A194-3CA22004BBCE}" presName="linNode" presStyleCnt="0"/>
      <dgm:spPr/>
    </dgm:pt>
    <dgm:pt modelId="{416523E1-7AFD-424A-9181-D4DF01DE7770}" type="pres">
      <dgm:prSet presAssocID="{556AA660-3FAE-4494-A194-3CA22004BBCE}" presName="parentText" presStyleLbl="node1" presStyleIdx="0" presStyleCnt="3" custScaleX="45897" custScaleY="90037" custLinFactNeighborX="-1573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3" custScaleX="129465" custScaleY="112513" custLinFactNeighborX="415" custLinFactNeighborY="-75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00AE93-1887-49E1-98E4-51DE746BD4A2}" type="pres">
      <dgm:prSet presAssocID="{8E308EDC-1E7C-44E9-ACB4-864A1C584292}" presName="sp" presStyleCnt="0"/>
      <dgm:spPr/>
    </dgm:pt>
    <dgm:pt modelId="{9E3F6FA2-BA5C-4016-89F3-CBDB626FB88D}" type="pres">
      <dgm:prSet presAssocID="{53E57F5F-DD08-43C4-B9A2-51011DDF2669}" presName="linNode" presStyleCnt="0"/>
      <dgm:spPr/>
    </dgm:pt>
    <dgm:pt modelId="{89AF2FD7-4AC6-4C4E-8A89-D351A0BC1398}" type="pres">
      <dgm:prSet presAssocID="{53E57F5F-DD08-43C4-B9A2-51011DDF2669}" presName="parentText" presStyleLbl="node1" presStyleIdx="1" presStyleCnt="3" custScaleX="94855" custScaleY="37584" custLinFactNeighborX="-1862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3" custScaleX="46313" custScaleY="43821" custLinFactNeighborX="1864" custLinFactNeighborY="215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F4B6954-4882-4636-BEB3-6087BA58A329}" type="pres">
      <dgm:prSet presAssocID="{0F7D8E33-49D1-4AE5-8262-C3B7BB57E817}" presName="sp" presStyleCnt="0"/>
      <dgm:spPr/>
    </dgm:pt>
    <dgm:pt modelId="{5B873FD0-9EBD-4A72-B12B-D08EDEF1CF4E}" type="pres">
      <dgm:prSet presAssocID="{F465F03D-E5A9-48EF-A1D0-C55C98D0E63C}" presName="linNode" presStyleCnt="0"/>
      <dgm:spPr/>
    </dgm:pt>
    <dgm:pt modelId="{73825223-DA8A-4619-9D6E-106BD161412E}" type="pres">
      <dgm:prSet presAssocID="{F465F03D-E5A9-48EF-A1D0-C55C98D0E63C}" presName="parentText" presStyleLbl="node1" presStyleIdx="2" presStyleCnt="3" custScaleX="95473" custScaleY="43616" custLinFactNeighborX="-1886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3" custScaleX="45886" custScaleY="47567" custLinFactNeighborX="1246" custLinFactNeighborY="13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D18CF49-D7A6-4356-9ABE-C3DA6E9E5F83}" type="presOf" srcId="{2AAFBE6F-94CB-49EE-8E39-E2B8E88B58D4}" destId="{94F352E3-E207-489F-AFAC-76BB3D3E04DE}" srcOrd="0" destOrd="0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14FB668A-4015-4548-B0AA-66179096B595}" type="presOf" srcId="{EB7690CF-0D10-4C56-9C55-78261950F71E}" destId="{FD06C747-9AA8-47B0-8236-EB479BDCCDD3}" srcOrd="0" destOrd="0" presId="urn:microsoft.com/office/officeart/2005/8/layout/vList5#1"/>
    <dgm:cxn modelId="{2B98A6A0-7D3C-4E56-8A64-F98F257EC633}" type="presOf" srcId="{F465F03D-E5A9-48EF-A1D0-C55C98D0E63C}" destId="{73825223-DA8A-4619-9D6E-106BD161412E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0DFCD2B3-C089-457C-B119-ADAC777627C5}" type="presOf" srcId="{3B9B30EE-29E5-45CE-8FAD-4487450FA8E0}" destId="{8ABC0EA2-C893-468B-90CC-8534D0DFB1C6}" srcOrd="0" destOrd="1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6CCB44FB-21DF-4535-B489-7D4A9285C614}" type="presOf" srcId="{53E57F5F-DD08-43C4-B9A2-51011DDF2669}" destId="{89AF2FD7-4AC6-4C4E-8A89-D351A0BC1398}" srcOrd="0" destOrd="0" presId="urn:microsoft.com/office/officeart/2005/8/layout/vList5#1"/>
    <dgm:cxn modelId="{750C51A8-EE14-4A92-A979-0E7A46049BB8}" srcId="{556AA660-3FAE-4494-A194-3CA22004BBCE}" destId="{3B9B30EE-29E5-45CE-8FAD-4487450FA8E0}" srcOrd="1" destOrd="0" parTransId="{89E86CF2-9B89-4023-9F3F-FA3FADBD6628}" sibTransId="{1F5338A2-5D5A-4FE9-BEE9-4E5EA079F3B7}"/>
    <dgm:cxn modelId="{453CE20E-1407-49D9-9394-16ABD8E7EEB7}" type="presOf" srcId="{556AA660-3FAE-4494-A194-3CA22004BBCE}" destId="{416523E1-7AFD-424A-9181-D4DF01DE7770}" srcOrd="0" destOrd="0" presId="urn:microsoft.com/office/officeart/2005/8/layout/vList5#1"/>
    <dgm:cxn modelId="{AF263D70-E5CB-4764-A313-CA9F95AC34CC}" type="presOf" srcId="{286A974B-6580-408B-8630-B1AB03928C50}" destId="{97105E81-2EE1-420E-AC6E-AD066675DCC6}" srcOrd="0" destOrd="0" presId="urn:microsoft.com/office/officeart/2005/8/layout/vList5#1"/>
    <dgm:cxn modelId="{2AF275C2-8DA9-4F50-8A99-2BFD4EB3214D}" type="presOf" srcId="{661AD22D-8E6A-4B69-B949-635E143878B5}" destId="{8ABC0EA2-C893-468B-90CC-8534D0DFB1C6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DB99C6B6-8CBC-408A-B53E-B3440253E107}" type="presParOf" srcId="{97105E81-2EE1-420E-AC6E-AD066675DCC6}" destId="{B5F12F8D-0B88-4402-80B1-B000DE2AF302}" srcOrd="0" destOrd="0" presId="urn:microsoft.com/office/officeart/2005/8/layout/vList5#1"/>
    <dgm:cxn modelId="{A269B888-F398-4C9A-8DB8-2ECDDC1133F4}" type="presParOf" srcId="{B5F12F8D-0B88-4402-80B1-B000DE2AF302}" destId="{416523E1-7AFD-424A-9181-D4DF01DE7770}" srcOrd="0" destOrd="0" presId="urn:microsoft.com/office/officeart/2005/8/layout/vList5#1"/>
    <dgm:cxn modelId="{675FAB5A-A596-475D-A197-81F7B5EB59AC}" type="presParOf" srcId="{B5F12F8D-0B88-4402-80B1-B000DE2AF302}" destId="{8ABC0EA2-C893-468B-90CC-8534D0DFB1C6}" srcOrd="1" destOrd="0" presId="urn:microsoft.com/office/officeart/2005/8/layout/vList5#1"/>
    <dgm:cxn modelId="{BBCF5974-3683-4E27-B98D-9C655FD679FD}" type="presParOf" srcId="{97105E81-2EE1-420E-AC6E-AD066675DCC6}" destId="{9200AE93-1887-49E1-98E4-51DE746BD4A2}" srcOrd="1" destOrd="0" presId="urn:microsoft.com/office/officeart/2005/8/layout/vList5#1"/>
    <dgm:cxn modelId="{D3353C8A-9143-4227-9BA2-BBF8501625AC}" type="presParOf" srcId="{97105E81-2EE1-420E-AC6E-AD066675DCC6}" destId="{9E3F6FA2-BA5C-4016-89F3-CBDB626FB88D}" srcOrd="2" destOrd="0" presId="urn:microsoft.com/office/officeart/2005/8/layout/vList5#1"/>
    <dgm:cxn modelId="{487C7814-92CB-455F-872D-AE8C096253F6}" type="presParOf" srcId="{9E3F6FA2-BA5C-4016-89F3-CBDB626FB88D}" destId="{89AF2FD7-4AC6-4C4E-8A89-D351A0BC1398}" srcOrd="0" destOrd="0" presId="urn:microsoft.com/office/officeart/2005/8/layout/vList5#1"/>
    <dgm:cxn modelId="{77F2277D-D951-4B3F-B12D-4421EC294A8B}" type="presParOf" srcId="{9E3F6FA2-BA5C-4016-89F3-CBDB626FB88D}" destId="{FD06C747-9AA8-47B0-8236-EB479BDCCDD3}" srcOrd="1" destOrd="0" presId="urn:microsoft.com/office/officeart/2005/8/layout/vList5#1"/>
    <dgm:cxn modelId="{29E07F4A-19D9-4907-85B5-075DF922E607}" type="presParOf" srcId="{97105E81-2EE1-420E-AC6E-AD066675DCC6}" destId="{0F4B6954-4882-4636-BEB3-6087BA58A329}" srcOrd="3" destOrd="0" presId="urn:microsoft.com/office/officeart/2005/8/layout/vList5#1"/>
    <dgm:cxn modelId="{F240C216-99F9-431F-AE93-F3973444D210}" type="presParOf" srcId="{97105E81-2EE1-420E-AC6E-AD066675DCC6}" destId="{5B873FD0-9EBD-4A72-B12B-D08EDEF1CF4E}" srcOrd="4" destOrd="0" presId="urn:microsoft.com/office/officeart/2005/8/layout/vList5#1"/>
    <dgm:cxn modelId="{C44EBFE0-E03B-4E81-A4AA-F0526E16B2C9}" type="presParOf" srcId="{5B873FD0-9EBD-4A72-B12B-D08EDEF1CF4E}" destId="{73825223-DA8A-4619-9D6E-106BD161412E}" srcOrd="0" destOrd="0" presId="urn:microsoft.com/office/officeart/2005/8/layout/vList5#1"/>
    <dgm:cxn modelId="{5EA5A39D-5BDB-4E3B-A988-227A8C391FDC}" type="presParOf" srcId="{5B873FD0-9EBD-4A72-B12B-D08EDEF1CF4E}" destId="{94F352E3-E207-489F-AFAC-76BB3D3E04DE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3746022" y="-2119737"/>
          <a:ext cx="3672600" cy="7912075"/>
        </a:xfrm>
        <a:prstGeom prst="round2Same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Príprava študentov končiacich ročníkov na internú ústnu časť maturitnej skúšky v predmete MAT v AJ, na prijímacie skúšky na VŠ a štúdium na vysokých školách doma a v zahraničí podľa cieľových požiadaviek pre maturantov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Dôraz sa kladie na argumentačnú a dôkazovú zložku matematických problémov v oblasti teórie čísel, algebry, matematickej analýzy, aplikovanej matematiky.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Cieľom je tiež zlepšiť schopnosti analýzy a riešenia problémov v oblasti geometrie v rovine a v priestore s ich </a:t>
          </a:r>
          <a:r>
            <a:rPr lang="sk-SK" sz="1700" b="1" kern="1200" noProof="0" dirty="0" err="1"/>
            <a:t>matematizáciou</a:t>
          </a:r>
          <a:r>
            <a:rPr lang="sk-SK" sz="1700" b="1" kern="1200" noProof="0" dirty="0"/>
            <a:t> do rovinných a priestorových geometrických obrazcov, prehĺbiť zručnosti v použití nástrojov Euklidovej a analytickej geometrie, zdokonaliť  </a:t>
          </a:r>
          <a:r>
            <a:rPr lang="sk-SK" sz="1700" b="1" kern="1200" dirty="0"/>
            <a:t>priestorovú predstavivosť v geometrii. </a:t>
          </a:r>
          <a:endParaRPr lang="sk-SK" sz="1700" b="1" kern="1200" noProof="0" dirty="0"/>
        </a:p>
      </dsp:txBody>
      <dsp:txXfrm rot="-5400000">
        <a:off x="1626285" y="179282"/>
        <a:ext cx="7732793" cy="3314036"/>
      </dsp:txXfrm>
    </dsp:sp>
    <dsp:sp modelId="{416523E1-7AFD-424A-9181-D4DF01DE7770}">
      <dsp:nvSpPr>
        <dsp:cNvPr id="0" name=""/>
        <dsp:cNvSpPr/>
      </dsp:nvSpPr>
      <dsp:spPr>
        <a:xfrm>
          <a:off x="0" y="0"/>
          <a:ext cx="1577774" cy="12285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noProof="0" dirty="0"/>
            <a:t>Náplň SMA</a:t>
          </a:r>
          <a:r>
            <a:rPr lang="sk-SK" sz="2600" kern="1200" noProof="0" dirty="0"/>
            <a:t>:</a:t>
          </a:r>
        </a:p>
      </dsp:txBody>
      <dsp:txXfrm>
        <a:off x="59973" y="59973"/>
        <a:ext cx="1457828" cy="1108610"/>
      </dsp:txXfrm>
    </dsp:sp>
    <dsp:sp modelId="{FD06C747-9AA8-47B0-8236-EB479BDCCDD3}">
      <dsp:nvSpPr>
        <dsp:cNvPr id="0" name=""/>
        <dsp:cNvSpPr/>
      </dsp:nvSpPr>
      <dsp:spPr>
        <a:xfrm rot="5400000">
          <a:off x="4521494" y="2558163"/>
          <a:ext cx="514825" cy="28331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noProof="0" dirty="0"/>
            <a:t>2 vyučovacie hodiny</a:t>
          </a:r>
        </a:p>
      </dsp:txBody>
      <dsp:txXfrm rot="-5400000">
        <a:off x="3362346" y="3742443"/>
        <a:ext cx="2807989" cy="464561"/>
      </dsp:txXfrm>
    </dsp:sp>
    <dsp:sp modelId="{89AF2FD7-4AC6-4C4E-8A89-D351A0BC1398}">
      <dsp:nvSpPr>
        <dsp:cNvPr id="0" name=""/>
        <dsp:cNvSpPr/>
      </dsp:nvSpPr>
      <dsp:spPr>
        <a:xfrm>
          <a:off x="0" y="3673390"/>
          <a:ext cx="3263962" cy="5519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/>
            <a:t>Časová dotácia:</a:t>
          </a:r>
          <a:r>
            <a:rPr lang="sk-SK" sz="1700" kern="1200" noProof="0" dirty="0"/>
            <a:t> </a:t>
          </a:r>
        </a:p>
      </dsp:txBody>
      <dsp:txXfrm>
        <a:off x="26943" y="3700333"/>
        <a:ext cx="3210076" cy="498052"/>
      </dsp:txXfrm>
    </dsp:sp>
    <dsp:sp modelId="{94F352E3-E207-489F-AFAC-76BB3D3E04DE}">
      <dsp:nvSpPr>
        <dsp:cNvPr id="0" name=""/>
        <dsp:cNvSpPr/>
      </dsp:nvSpPr>
      <dsp:spPr>
        <a:xfrm rot="5400000">
          <a:off x="4486429" y="3157432"/>
          <a:ext cx="558834" cy="28070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noProof="0" dirty="0">
              <a:solidFill>
                <a:srgbClr val="FF0000"/>
              </a:solidFill>
            </a:rPr>
            <a:t>VA5, VB5, oktáva</a:t>
          </a:r>
        </a:p>
      </dsp:txBody>
      <dsp:txXfrm rot="-5400000">
        <a:off x="3362346" y="4308795"/>
        <a:ext cx="2779720" cy="504274"/>
      </dsp:txXfrm>
    </dsp:sp>
    <dsp:sp modelId="{73825223-DA8A-4619-9D6E-106BD161412E}">
      <dsp:nvSpPr>
        <dsp:cNvPr id="0" name=""/>
        <dsp:cNvSpPr/>
      </dsp:nvSpPr>
      <dsp:spPr>
        <a:xfrm>
          <a:off x="0" y="4225328"/>
          <a:ext cx="3285227" cy="6405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/>
            <a:t>Cieľová skupina</a:t>
          </a:r>
          <a:r>
            <a:rPr lang="sk-SK" sz="2100" b="1" kern="1200" noProof="0" dirty="0"/>
            <a:t>:</a:t>
          </a:r>
        </a:p>
      </dsp:txBody>
      <dsp:txXfrm>
        <a:off x="31268" y="4256596"/>
        <a:ext cx="3222691" cy="577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4389824" y="-2766622"/>
          <a:ext cx="2386565" cy="7919809"/>
        </a:xfrm>
        <a:prstGeom prst="round2SameRect">
          <a:avLst/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Seminár je určený pre žiakov končiacich ročníkov s cieľom rozšíriť a prehĺbiť vedomosti, schopnosti a zručnosti nevyhnutné pre úspešné absolvovanie prijímacích skúšok na VŠ a následne zvládnutie štúdia na vysokých školách technického, ekonomického, prírodovedného a iného zamerania, kde je matematika základným stavebným kameňom, a to doma aj v zahraničí.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noProof="0" dirty="0"/>
            <a:t>Okrem prehĺbenia učiva podľa cieľových požiadaviek na maturantov, náplňou semináru sú i oblasti matematickej analýzy a algebry - diferenciálny a integrálny počet, limita funkcie, maticová algebra a iné, ktoré tvoria kostru pre vysokoškolské štúdium či už s menším alebo väčším presahom matematiky.</a:t>
          </a:r>
        </a:p>
      </dsp:txBody>
      <dsp:txXfrm rot="-5400000">
        <a:off x="1623203" y="116502"/>
        <a:ext cx="7803306" cy="2153559"/>
      </dsp:txXfrm>
    </dsp:sp>
    <dsp:sp modelId="{416523E1-7AFD-424A-9181-D4DF01DE7770}">
      <dsp:nvSpPr>
        <dsp:cNvPr id="0" name=""/>
        <dsp:cNvSpPr/>
      </dsp:nvSpPr>
      <dsp:spPr>
        <a:xfrm>
          <a:off x="0" y="6"/>
          <a:ext cx="1579316" cy="23872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 noProof="0" dirty="0"/>
            <a:t>Náplň RMA</a:t>
          </a:r>
          <a:r>
            <a:rPr lang="sk-SK" sz="3000" kern="1200" noProof="0" dirty="0"/>
            <a:t>:</a:t>
          </a:r>
        </a:p>
      </dsp:txBody>
      <dsp:txXfrm>
        <a:off x="77096" y="77102"/>
        <a:ext cx="1425124" cy="2233078"/>
      </dsp:txXfrm>
    </dsp:sp>
    <dsp:sp modelId="{FD06C747-9AA8-47B0-8236-EB479BDCCDD3}">
      <dsp:nvSpPr>
        <dsp:cNvPr id="0" name=""/>
        <dsp:cNvSpPr/>
      </dsp:nvSpPr>
      <dsp:spPr>
        <a:xfrm rot="5400000">
          <a:off x="4309515" y="1514768"/>
          <a:ext cx="929507" cy="28331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b="1" kern="1200" noProof="0" dirty="0"/>
            <a:t>2 vyučovacie hodiny</a:t>
          </a:r>
        </a:p>
      </dsp:txBody>
      <dsp:txXfrm rot="-5400000">
        <a:off x="3357709" y="2511950"/>
        <a:ext cx="2787746" cy="838757"/>
      </dsp:txXfrm>
    </dsp:sp>
    <dsp:sp modelId="{89AF2FD7-4AC6-4C4E-8A89-D351A0BC1398}">
      <dsp:nvSpPr>
        <dsp:cNvPr id="0" name=""/>
        <dsp:cNvSpPr/>
      </dsp:nvSpPr>
      <dsp:spPr>
        <a:xfrm>
          <a:off x="0" y="2387276"/>
          <a:ext cx="3263962" cy="9965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 noProof="0" dirty="0"/>
            <a:t>Časová</a:t>
          </a:r>
          <a:r>
            <a:rPr lang="sk-SK" sz="3000" kern="1200" noProof="0" dirty="0"/>
            <a:t> </a:t>
          </a:r>
          <a:r>
            <a:rPr lang="sk-SK" sz="3000" b="1" kern="1200" noProof="0" dirty="0"/>
            <a:t>dotácia</a:t>
          </a:r>
          <a:r>
            <a:rPr lang="sk-SK" sz="3000" kern="1200" noProof="0" dirty="0"/>
            <a:t>: </a:t>
          </a:r>
        </a:p>
      </dsp:txBody>
      <dsp:txXfrm>
        <a:off x="48646" y="2435922"/>
        <a:ext cx="3166670" cy="899222"/>
      </dsp:txXfrm>
    </dsp:sp>
    <dsp:sp modelId="{94F352E3-E207-489F-AFAC-76BB3D3E04DE}">
      <dsp:nvSpPr>
        <dsp:cNvPr id="0" name=""/>
        <dsp:cNvSpPr/>
      </dsp:nvSpPr>
      <dsp:spPr>
        <a:xfrm rot="5400000">
          <a:off x="4256726" y="2586217"/>
          <a:ext cx="1008965" cy="28070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900" b="1" kern="1200" noProof="0" dirty="0">
              <a:solidFill>
                <a:srgbClr val="FF0000"/>
              </a:solidFill>
            </a:rPr>
            <a:t>VA5, VB5, oktáva, IVA4</a:t>
          </a:r>
        </a:p>
      </dsp:txBody>
      <dsp:txXfrm rot="-5400000">
        <a:off x="3357709" y="3534488"/>
        <a:ext cx="2757746" cy="910457"/>
      </dsp:txXfrm>
    </dsp:sp>
    <dsp:sp modelId="{73825223-DA8A-4619-9D6E-106BD161412E}">
      <dsp:nvSpPr>
        <dsp:cNvPr id="0" name=""/>
        <dsp:cNvSpPr/>
      </dsp:nvSpPr>
      <dsp:spPr>
        <a:xfrm>
          <a:off x="0" y="3383791"/>
          <a:ext cx="3285227" cy="11564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noProof="0" dirty="0"/>
            <a:t>Cieľová skupina:</a:t>
          </a:r>
        </a:p>
      </dsp:txBody>
      <dsp:txXfrm>
        <a:off x="56453" y="3440244"/>
        <a:ext cx="3172321" cy="104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6BB8B-0DAE-4785-B3D1-2E54F600888E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E9574-75B4-45B0-AF23-A2EC3B25050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32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753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4F18-0360-4BCB-AC97-06CB14D9BE6B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063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54253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032508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665852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61D49-DA2D-46C5-98E7-EFFDCD33C8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91101028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C544B-2B30-46CC-9264-9A53C5E8B11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7783979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F5B1C-9079-499B-A3D5-AB804DA1CF3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1864138"/>
      </p:ext>
    </p:extLst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E74F4F-1591-4650-8138-BD0ECB494F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88965139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6A6CD7-477B-42C3-8142-CDDA8969105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4469744"/>
      </p:ext>
    </p:extLst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95194F-0E5B-400B-8D86-7FF38861C5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2079420"/>
      </p:ext>
    </p:extLst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BF74E-1BBD-4115-B972-FF756691726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3061974"/>
      </p:ext>
    </p:extLst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C8BC3A-03BD-4BA8-94EF-301A30E42E2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1860505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72602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7499AB-C462-4E1D-A179-14B7B6F00A1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6263373"/>
      </p:ext>
    </p:extLst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A0FA97-12D7-4F22-9A46-E779700359A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2107000"/>
      </p:ext>
    </p:extLst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4F7AEB-9AE7-4ABA-A79F-F809238620C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70133055"/>
      </p:ext>
    </p:extLst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A6E48FB6-13AD-4F3E-BBE2-5962E983E65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9221369"/>
      </p:ext>
    </p:extLst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1319-772C-438F-ADE9-0291DC6A0D1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44E5D-27BE-4E36-9BEC-2DD2050B0E1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502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A797-FB89-4D20-9D96-D6815948FA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A3AA-2937-423A-8C3E-0AB37E62DA8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2923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DC15-1B06-4A7B-8A76-5F61CDC35F2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EA22-55BD-4064-9411-121CB46911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459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47CD-D9D9-487D-B84D-E46BE4817BA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17677-983B-498F-94A4-1B897662B4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3586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6F26-A4AE-449A-8BD9-5FF5467A8B7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17D71-741A-4F6F-86BD-67AEEBB0147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789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D51D-03D0-4DD2-A26F-23B606B2445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3DD1E-7576-49EE-86B8-480C31FA49C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328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2859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6D1A-A39D-4C29-82F6-E624666EBE0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5D0A3-2358-44E4-857D-61114F5B27F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816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9330-6EC1-4EAF-82DC-EA417A411D4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F359-22D3-47E9-9EDC-14177E0408E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73580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1984-17E3-4EFE-8838-DA892159638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9B7A-28B6-4DBB-B388-9A745DF8EC0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4158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0FDA-BA58-4487-B7B3-BE8BD9504F8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46D6-6288-4B23-99D8-6D8DCA193BD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7356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8183-C577-41A5-85CE-5CA07973386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599A3-FAD9-4126-8108-B8180AABB26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546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871263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0423796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084674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734659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401213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198545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9E6F673-1A21-4DF5-9E08-DE2426841200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29C7B63-3321-4C9E-AB2F-F82EA2A5B8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8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/>
              <a:t>Kliknúť na úpravu formátu textu titulku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/>
              <a:t>Kliknúť na úpravu formátu textu osnovy</a:t>
            </a:r>
          </a:p>
          <a:p>
            <a:pPr lvl="1"/>
            <a:r>
              <a:rPr lang="en-GB" altLang="sk-SK"/>
              <a:t>Druhá úroveň</a:t>
            </a:r>
          </a:p>
          <a:p>
            <a:pPr lvl="2"/>
            <a:r>
              <a:rPr lang="en-GB" altLang="sk-SK"/>
              <a:t>Tretia úroveňˆ</a:t>
            </a:r>
          </a:p>
          <a:p>
            <a:pPr lvl="3"/>
            <a:r>
              <a:rPr lang="en-GB" altLang="sk-SK"/>
              <a:t>Štvrtá úroveň osnovy</a:t>
            </a:r>
          </a:p>
          <a:p>
            <a:pPr lvl="4"/>
            <a:r>
              <a:rPr lang="en-GB" altLang="sk-SK"/>
              <a:t>Piata úroveň osnovy</a:t>
            </a:r>
          </a:p>
          <a:p>
            <a:pPr lvl="4"/>
            <a:r>
              <a:rPr lang="en-GB" altLang="sk-SK"/>
              <a:t>Šiesta úroveň</a:t>
            </a:r>
          </a:p>
          <a:p>
            <a:pPr lvl="4"/>
            <a:r>
              <a:rPr lang="en-GB" altLang="sk-SK"/>
              <a:t>Siedma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sk-SK" altLang="sk-SK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5226"/>
            <a:ext cx="3858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8397766A-107C-4C07-BA99-59C25A65F1AB}" type="slidenum">
              <a:rPr lang="sk-SK" altLang="sk-SK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973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>
    <p:wheel spokes="8"/>
  </p:transition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  <a:endParaRPr lang="sk-SK" altLang="sk-SK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  <a:endParaRPr lang="sk-SK" alt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4724B-3ABA-4F59-82BD-B4F05E859E5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31. 3. 2026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494661-6DB5-4495-91E3-B121E00A8848}" type="slidenum">
              <a:rPr lang="sk-SK" altLang="sk-SK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50000">
              <a:srgbClr val="FFFFFF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3000375" y="260350"/>
            <a:ext cx="634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sk-SK" kern="10">
                <a:ln w="12600" cap="sq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153753" dir="2700000" algn="ctr" rotWithShape="0">
                    <a:srgbClr val="C0C0C0">
                      <a:alpha val="80011"/>
                    </a:srgbClr>
                  </a:outerShdw>
                </a:effectLst>
                <a:latin typeface="Arial Black" panose="020B0A04020102020204" pitchFamily="34" charset="0"/>
              </a:rPr>
              <a:t>Seminár z programovania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8214" y="1722439"/>
            <a:ext cx="43973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dirty="0"/>
              <a:t>Programovací jazyk: </a:t>
            </a:r>
            <a:r>
              <a:rPr lang="sk-SK" altLang="sk-SK" sz="2400" b="1" dirty="0" err="1"/>
              <a:t>Python</a:t>
            </a:r>
            <a:endParaRPr lang="sk-SK" altLang="sk-SK" sz="2400" b="1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8213" y="2247901"/>
            <a:ext cx="417671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b="1" dirty="0"/>
              <a:t>2 hodiny do týždňa pre </a:t>
            </a:r>
            <a:r>
              <a:rPr lang="sk-SK" altLang="sk-SK" sz="2400" b="1" dirty="0">
                <a:solidFill>
                  <a:srgbClr val="FF0000"/>
                </a:solidFill>
              </a:rPr>
              <a:t>maturitné ročníky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5189" y="3080703"/>
            <a:ext cx="8135937" cy="10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dirty="0"/>
              <a:t>Cieľ: </a:t>
            </a:r>
            <a:r>
              <a:rPr lang="sk-SK" altLang="sk-SK" sz="2400" b="1" dirty="0"/>
              <a:t>Príprava na maturitnú skúšku </a:t>
            </a:r>
          </a:p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sk-SK" altLang="sk-SK" sz="2400" b="1" dirty="0"/>
              <a:t>	         a štúdium na vysokej škole so zameraním na IT</a:t>
            </a:r>
          </a:p>
        </p:txBody>
      </p:sp>
      <p:sp>
        <p:nvSpPr>
          <p:cNvPr id="3078" name="AutoShape 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sk-SK">
              <a:solidFill>
                <a:srgbClr val="FFFFFF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4089400"/>
            <a:ext cx="374491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4" y="1052514"/>
            <a:ext cx="2663825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dirty="0"/>
          </a:p>
        </p:txBody>
      </p:sp>
      <p:sp>
        <p:nvSpPr>
          <p:cNvPr id="4" name="Zaoblený obdélník 3"/>
          <p:cNvSpPr/>
          <p:nvPr/>
        </p:nvSpPr>
        <p:spPr>
          <a:xfrm>
            <a:off x="1703512" y="90206"/>
            <a:ext cx="1963042" cy="962531"/>
          </a:xfrm>
          <a:prstGeom prst="roundRect">
            <a:avLst/>
          </a:prstGeom>
          <a:solidFill>
            <a:srgbClr val="DFCF9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sk-SK" sz="3200" b="1" dirty="0">
                <a:solidFill>
                  <a:srgbClr val="002060"/>
                </a:solidFill>
                <a:cs typeface="Arial" charset="0"/>
              </a:rPr>
              <a:t>SEM  </a:t>
            </a:r>
            <a:r>
              <a:rPr lang="sk-SK" sz="2400" b="1" dirty="0">
                <a:solidFill>
                  <a:srgbClr val="002060"/>
                </a:solidFill>
                <a:cs typeface="Arial" charset="0"/>
              </a:rPr>
              <a:t>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703512" y="1196753"/>
            <a:ext cx="1963042" cy="1223963"/>
          </a:xfrm>
          <a:prstGeom prst="roundRect">
            <a:avLst/>
          </a:prstGeom>
          <a:solidFill>
            <a:srgbClr val="DFCF9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800" b="1" dirty="0">
                <a:solidFill>
                  <a:srgbClr val="002060"/>
                </a:solidFill>
                <a:latin typeface="Cambria Math" pitchFamily="18" charset="0"/>
                <a:cs typeface="Arial" charset="0"/>
              </a:rPr>
              <a:t>Náplň   SEM: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791745" y="1122587"/>
            <a:ext cx="6624735" cy="3769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príprava z algebry, analýzy a geometrie na externú písomnú časť               a internú ústnu časť MS z matematiky (jej úspešné absolvovanie je akceptované v prijímacom konaní na niektoré VŠ ako náhrada prijímacej skúšky)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príprava na SCIO testy - testy všeobecných študijných predpokladov (obsahujú úlohy z logiky,  fyzikálno-matematické problémy, postupnosti, kombinatoriku, štatistiku, pravdepodobnosť a pod.)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príprava na prijímacie skúšky z matematiky nielen na slovenské, ale aj zahraničné VŠ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500" b="1" dirty="0">
                <a:solidFill>
                  <a:srgbClr val="002060"/>
                </a:solidFill>
              </a:rPr>
              <a:t>rozvoj kritického myslenia, logiky, riešenie problémov spojených              s číslami,  deduktívneho a induktívneho uvažovania, kvantitatívne skúmanie zmien, závislostí veličín od iných veličín, skúmanie vlastností    a vzťahov geometrických utvarov v Euklidovskom priestore, zobrazovanie priestorových útvarov do roviny, riešenie geometrických problémov algebraickými  a analytickými prostriedkami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697584" y="5605464"/>
            <a:ext cx="1968969" cy="1068387"/>
          </a:xfrm>
          <a:prstGeom prst="roundRect">
            <a:avLst/>
          </a:prstGeom>
          <a:solidFill>
            <a:srgbClr val="DFCF9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000" b="1" dirty="0">
                <a:solidFill>
                  <a:srgbClr val="002060"/>
                </a:solidFill>
                <a:latin typeface="Cambria Math" pitchFamily="18" charset="0"/>
                <a:cs typeface="Arial" charset="0"/>
              </a:rPr>
              <a:t>Cieľová skupina: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791745" y="5461001"/>
            <a:ext cx="5447506" cy="12239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sk-SK" sz="2000" b="1" dirty="0">
                <a:solidFill>
                  <a:srgbClr val="002060"/>
                </a:solidFill>
              </a:rPr>
              <a:t>IVA4 , VA5, VB5, oktáva </a:t>
            </a:r>
          </a:p>
        </p:txBody>
      </p:sp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3728"/>
          <a:stretch>
            <a:fillRect/>
          </a:stretch>
        </p:blipFill>
        <p:spPr bwMode="auto">
          <a:xfrm>
            <a:off x="7968208" y="4863350"/>
            <a:ext cx="2583904" cy="18105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697584" y="4941168"/>
            <a:ext cx="1963042" cy="470620"/>
          </a:xfrm>
          <a:prstGeom prst="roundRect">
            <a:avLst/>
          </a:prstGeom>
          <a:solidFill>
            <a:srgbClr val="DFCF9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000" b="1" dirty="0">
                <a:solidFill>
                  <a:srgbClr val="002060"/>
                </a:solidFill>
                <a:latin typeface="Cambria Math" pitchFamily="18" charset="0"/>
                <a:cs typeface="Arial" charset="0"/>
              </a:rPr>
              <a:t>Časová dotácia: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3791745" y="4941168"/>
            <a:ext cx="2448719" cy="470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002060"/>
                </a:solidFill>
              </a:rPr>
              <a:t>2 hod. / týždeň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91745" y="120081"/>
            <a:ext cx="6624735" cy="892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>
                <a:solidFill>
                  <a:srgbClr val="002060"/>
                </a:solidFill>
              </a:rPr>
              <a:t>Seminár z matematiky  v slovenskom jazyku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7585" y="2590821"/>
            <a:ext cx="1958527" cy="201213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60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58240" y="591610"/>
            <a:ext cx="9875520" cy="772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SMA - Seminár z matematiky v anglickom jazyku</a:t>
            </a:r>
            <a:endParaRPr lang="sk-SK" sz="3600" b="1" noProof="0" dirty="0">
              <a:ln/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903578"/>
              </p:ext>
            </p:extLst>
          </p:nvPr>
        </p:nvGraphicFramePr>
        <p:xfrm>
          <a:off x="1316831" y="1320800"/>
          <a:ext cx="9558338" cy="486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ok 5" descr="math-dance-move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520" y="2701871"/>
            <a:ext cx="2712720" cy="204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5F76B0E3-D7AB-4ACC-B498-08B4EBD6D2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/>
          <a:stretch/>
        </p:blipFill>
        <p:spPr>
          <a:xfrm>
            <a:off x="7656194" y="4454203"/>
            <a:ext cx="3117375" cy="20229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1824593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43000" y="599440"/>
            <a:ext cx="9875520" cy="11049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4000" b="1" dirty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RMA - Rozširujúca matematika </a:t>
            </a:r>
            <a:endParaRPr lang="sk-SK" sz="4000" b="1" noProof="0" dirty="0">
              <a:ln/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4509"/>
              </p:ext>
            </p:extLst>
          </p:nvPr>
        </p:nvGraphicFramePr>
        <p:xfrm>
          <a:off x="1314450" y="1714501"/>
          <a:ext cx="9558338" cy="454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aths Tu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28" y="4158847"/>
            <a:ext cx="3290236" cy="20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113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2152"/>
          <a:stretch/>
        </p:blipFill>
        <p:spPr>
          <a:xfrm>
            <a:off x="5943599" y="585782"/>
            <a:ext cx="5190907" cy="246181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7245"/>
          <a:stretch/>
        </p:blipFill>
        <p:spPr>
          <a:xfrm>
            <a:off x="642937" y="531019"/>
            <a:ext cx="3843337" cy="58411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9" y="3300400"/>
            <a:ext cx="5119467" cy="30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8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459</TotalTime>
  <Words>429</Words>
  <Application>Microsoft Office PowerPoint</Application>
  <PresentationFormat>Vlastná</PresentationFormat>
  <Paragraphs>36</Paragraphs>
  <Slides>5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Základ</vt:lpstr>
      <vt:lpstr>1_Motív Office</vt:lpstr>
      <vt:lpstr>1_Motiv sady Office</vt:lpstr>
      <vt:lpstr>Prezentácia programu PowerPoint</vt:lpstr>
      <vt:lpstr>Prezentácia programu PowerPoint</vt:lpstr>
      <vt:lpstr>SMA - Seminár z matematiky v anglickom jazyku</vt:lpstr>
      <vt:lpstr>RMA - Rozširujúca matematika 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Patricia Kunkelová</dc:creator>
  <cp:lastModifiedBy>Janka Záborská</cp:lastModifiedBy>
  <cp:revision>43</cp:revision>
  <dcterms:created xsi:type="dcterms:W3CDTF">2018-04-23T06:16:05Z</dcterms:created>
  <dcterms:modified xsi:type="dcterms:W3CDTF">2026-03-31T09:23:32Z</dcterms:modified>
</cp:coreProperties>
</file>