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7" d="100"/>
          <a:sy n="107" d="100"/>
        </p:scale>
        <p:origin x="-10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3/31/2026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1030">
            <a:extLst>
              <a:ext uri="{FF2B5EF4-FFF2-40B4-BE49-F238E27FC236}">
                <a16:creationId xmlns:a16="http://schemas.microsoft.com/office/drawing/2014/main" xmlns="" id="{F4664CB4-B2D2-4732-AB2C-939321E99D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44" name="Rectangle 1032">
            <a:extLst>
              <a:ext uri="{FF2B5EF4-FFF2-40B4-BE49-F238E27FC236}">
                <a16:creationId xmlns:a16="http://schemas.microsoft.com/office/drawing/2014/main" xmlns="" id="{D03168EC-D910-4109-8158-A433124BB0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0834" y="928117"/>
            <a:ext cx="10351008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" name="Rectangle 1034">
            <a:extLst>
              <a:ext uri="{FF2B5EF4-FFF2-40B4-BE49-F238E27FC236}">
                <a16:creationId xmlns:a16="http://schemas.microsoft.com/office/drawing/2014/main" xmlns="" id="{52EB50A5-ED88-4DB9-A0A0-1370FEEE64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0833" y="1110053"/>
            <a:ext cx="6631431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AB142EA-BE4F-C229-E723-5A4826E03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8156" y="1432223"/>
            <a:ext cx="5965470" cy="3357976"/>
          </a:xfrm>
        </p:spPr>
        <p:txBody>
          <a:bodyPr anchor="ctr">
            <a:normAutofit/>
          </a:bodyPr>
          <a:lstStyle/>
          <a:p>
            <a:r>
              <a:rPr lang="en-US" sz="3800" b="1" u="sng">
                <a:latin typeface="Amasis MT Pro Medium" panose="02040604050005020304" pitchFamily="18" charset="-18"/>
                <a:cs typeface="Angsana New"/>
              </a:rPr>
              <a:t>JAZYK A KOMUNIKÁCIA</a:t>
            </a:r>
            <a:r>
              <a:rPr lang="sk-SK" sz="3800" b="1" u="sng">
                <a:latin typeface="Amasis MT Pro Medium" panose="02040604050005020304" pitchFamily="18" charset="-18"/>
                <a:cs typeface="Angsana New"/>
              </a:rPr>
              <a:t/>
            </a:r>
            <a:br>
              <a:rPr lang="sk-SK" sz="3800" b="1" u="sng">
                <a:latin typeface="Amasis MT Pro Medium" panose="02040604050005020304" pitchFamily="18" charset="-18"/>
                <a:cs typeface="Angsana New"/>
              </a:rPr>
            </a:br>
            <a:r>
              <a:rPr lang="en-US" sz="3800" b="1">
                <a:latin typeface="Amasis MT Pro Medium" panose="02040604050005020304" pitchFamily="18" charset="-18"/>
              </a:rPr>
              <a:t/>
            </a:r>
            <a:br>
              <a:rPr lang="en-US" sz="3800" b="1">
                <a:latin typeface="Amasis MT Pro Medium" panose="02040604050005020304" pitchFamily="18" charset="-18"/>
              </a:rPr>
            </a:br>
            <a:r>
              <a:rPr lang="en-US" sz="3800">
                <a:latin typeface="Amasis MT Pro Medium" panose="02040604050005020304" pitchFamily="18" charset="-18"/>
              </a:rPr>
              <a:t/>
            </a:r>
            <a:br>
              <a:rPr lang="en-US" sz="3800">
                <a:latin typeface="Amasis MT Pro Medium" panose="02040604050005020304" pitchFamily="18" charset="-18"/>
              </a:rPr>
            </a:br>
            <a:r>
              <a:rPr lang="en-US" sz="3800" i="1">
                <a:latin typeface="Amasis MT Pro Medium" panose="02040604050005020304" pitchFamily="18" charset="-18"/>
                <a:cs typeface="Angsana New"/>
              </a:rPr>
              <a:t>S</a:t>
            </a:r>
            <a:r>
              <a:rPr lang="sk-SK" sz="3800" i="1">
                <a:latin typeface="Amasis MT Pro Medium" panose="02040604050005020304" pitchFamily="18" charset="-18"/>
                <a:cs typeface="Angsana New"/>
              </a:rPr>
              <a:t>eminár zo slovenského jazyka a literatúry (SSJL)</a:t>
            </a:r>
            <a:r>
              <a:rPr lang="en-US" sz="3800">
                <a:latin typeface="Amasis MT Pro Medium" panose="02040604050005020304" pitchFamily="18" charset="-18"/>
              </a:rPr>
              <a:t/>
            </a:r>
            <a:br>
              <a:rPr lang="en-US" sz="3800">
                <a:latin typeface="Amasis MT Pro Medium" panose="02040604050005020304" pitchFamily="18" charset="-18"/>
              </a:rPr>
            </a:br>
            <a:endParaRPr lang="sk-SK" sz="3800">
              <a:latin typeface="Amasis MT Pro Medium" panose="02040604050005020304" pitchFamily="18" charset="-18"/>
            </a:endParaRPr>
          </a:p>
        </p:txBody>
      </p:sp>
      <p:pic>
        <p:nvPicPr>
          <p:cNvPr id="1026" name="Picture 2" descr="SLOVENSKY JAZYK | Slovenský jazyk">
            <a:extLst>
              <a:ext uri="{FF2B5EF4-FFF2-40B4-BE49-F238E27FC236}">
                <a16:creationId xmlns:a16="http://schemas.microsoft.com/office/drawing/2014/main" xmlns="" id="{F26B3F9B-D4D5-9200-A9DE-A9A664512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55117" y="1915578"/>
            <a:ext cx="3416725" cy="298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6" name="Rectangle 1036">
            <a:extLst>
              <a:ext uri="{FF2B5EF4-FFF2-40B4-BE49-F238E27FC236}">
                <a16:creationId xmlns:a16="http://schemas.microsoft.com/office/drawing/2014/main" xmlns="" id="{0AA47C27-8894-42A7-8D01-C902DA9B70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0834" y="5780565"/>
            <a:ext cx="10351008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7" name="Group 1038">
            <a:extLst>
              <a:ext uri="{FF2B5EF4-FFF2-40B4-BE49-F238E27FC236}">
                <a16:creationId xmlns:a16="http://schemas.microsoft.com/office/drawing/2014/main" xmlns="" id="{8B4BD81D-EAC7-4C48-A5FD-A1156EC849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646920" y="5257800"/>
            <a:ext cx="1080904" cy="1080902"/>
            <a:chOff x="9685338" y="4460675"/>
            <a:chExt cx="1080904" cy="1080902"/>
          </a:xfrm>
        </p:grpSpPr>
        <p:sp>
          <p:nvSpPr>
            <p:cNvPr id="1048" name="Oval 1039">
              <a:extLst>
                <a:ext uri="{FF2B5EF4-FFF2-40B4-BE49-F238E27FC236}">
                  <a16:creationId xmlns:a16="http://schemas.microsoft.com/office/drawing/2014/main" xmlns="" id="{9CAF43F4-8892-4C5D-A8ED-C423F51756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49" name="Oval 1040">
              <a:extLst>
                <a:ext uri="{FF2B5EF4-FFF2-40B4-BE49-F238E27FC236}">
                  <a16:creationId xmlns:a16="http://schemas.microsoft.com/office/drawing/2014/main" xmlns="" id="{2D028E2F-5F35-49A4-86F5-81814931EB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580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5145032-98B6-2219-7505-14BF92A43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613" y="2903367"/>
            <a:ext cx="8106697" cy="1609344"/>
          </a:xfrm>
        </p:spPr>
        <p:txBody>
          <a:bodyPr>
            <a:noAutofit/>
          </a:bodyPr>
          <a:lstStyle/>
          <a:p>
            <a:r>
              <a:rPr lang="en-US" sz="4000" dirty="0">
                <a:latin typeface="Amasis MT Pro Medium" panose="02040604050005020304" pitchFamily="18" charset="-18"/>
              </a:rPr>
              <a:t/>
            </a:r>
            <a:br>
              <a:rPr lang="en-US" sz="4000" dirty="0">
                <a:latin typeface="Amasis MT Pro Medium" panose="02040604050005020304" pitchFamily="18" charset="-18"/>
              </a:rPr>
            </a:br>
            <a:r>
              <a:rPr lang="sk-SK" sz="4000" dirty="0">
                <a:latin typeface="Amasis MT Pro Medium" panose="02040604050005020304" pitchFamily="18" charset="-18"/>
              </a:rPr>
              <a:t>- </a:t>
            </a:r>
            <a:r>
              <a:rPr lang="en-US" sz="4000" dirty="0">
                <a:latin typeface="Amasis MT Pro Medium" panose="02040604050005020304" pitchFamily="18" charset="-18"/>
              </a:rPr>
              <a:t>je </a:t>
            </a:r>
            <a:r>
              <a:rPr lang="en-US" sz="4000" dirty="0" err="1">
                <a:latin typeface="Amasis MT Pro Medium" panose="02040604050005020304" pitchFamily="18" charset="-18"/>
              </a:rPr>
              <a:t>určený</a:t>
            </a:r>
            <a:r>
              <a:rPr lang="en-US" sz="4000" dirty="0">
                <a:latin typeface="Amasis MT Pro Medium" panose="02040604050005020304" pitchFamily="18" charset="-18"/>
              </a:rPr>
              <a:t> pre</a:t>
            </a:r>
            <a:r>
              <a:rPr lang="sk-SK" sz="4000" dirty="0">
                <a:latin typeface="Amasis MT Pro Medium" panose="02040604050005020304" pitchFamily="18" charset="-18"/>
              </a:rPr>
              <a:t> </a:t>
            </a:r>
            <a:r>
              <a:rPr lang="en-US" sz="4000" dirty="0" err="1">
                <a:latin typeface="Amasis MT Pro Medium" panose="02040604050005020304" pitchFamily="18" charset="-18"/>
              </a:rPr>
              <a:t>študentov</a:t>
            </a:r>
            <a:r>
              <a:rPr lang="en-US" sz="4000" dirty="0">
                <a:latin typeface="Amasis MT Pro Medium" panose="02040604050005020304" pitchFamily="18" charset="-18"/>
              </a:rPr>
              <a:t> </a:t>
            </a:r>
            <a:r>
              <a:rPr lang="en-US" sz="4000" u="sng" dirty="0">
                <a:latin typeface="Amasis MT Pro Medium" panose="02040604050005020304" pitchFamily="18" charset="-18"/>
              </a:rPr>
              <a:t>IV.A4, </a:t>
            </a:r>
            <a:r>
              <a:rPr lang="en-US" sz="4000" u="sng" dirty="0" err="1">
                <a:latin typeface="Amasis MT Pro Medium" panose="02040604050005020304" pitchFamily="18" charset="-18"/>
              </a:rPr>
              <a:t>oktávy</a:t>
            </a:r>
            <a:r>
              <a:rPr lang="en-US" sz="4000" u="sng" dirty="0">
                <a:latin typeface="Amasis MT Pro Medium" panose="02040604050005020304" pitchFamily="18" charset="-18"/>
              </a:rPr>
              <a:t>,</a:t>
            </a:r>
            <a:r>
              <a:rPr lang="sk-SK" sz="4000" u="sng" dirty="0">
                <a:latin typeface="Amasis MT Pro Medium" panose="02040604050005020304" pitchFamily="18" charset="-18"/>
              </a:rPr>
              <a:t/>
            </a:r>
            <a:br>
              <a:rPr lang="sk-SK" sz="4000" u="sng" dirty="0">
                <a:latin typeface="Amasis MT Pro Medium" panose="02040604050005020304" pitchFamily="18" charset="-18"/>
              </a:rPr>
            </a:br>
            <a:r>
              <a:rPr lang="en-US" sz="4000" dirty="0">
                <a:latin typeface="Amasis MT Pro Medium" panose="02040604050005020304" pitchFamily="18" charset="-18"/>
              </a:rPr>
              <a:t/>
            </a:r>
            <a:br>
              <a:rPr lang="en-US" sz="4000" dirty="0">
                <a:latin typeface="Amasis MT Pro Medium" panose="02040604050005020304" pitchFamily="18" charset="-18"/>
              </a:rPr>
            </a:br>
            <a:r>
              <a:rPr lang="en-US" sz="4000" dirty="0">
                <a:latin typeface="Amasis MT Pro Medium" panose="02040604050005020304" pitchFamily="18" charset="-18"/>
              </a:rPr>
              <a:t> </a:t>
            </a:r>
            <a:r>
              <a:rPr lang="sk-SK" sz="4000" dirty="0">
                <a:latin typeface="Amasis MT Pro Medium" panose="02040604050005020304" pitchFamily="18" charset="-18"/>
              </a:rPr>
              <a:t>- </a:t>
            </a:r>
            <a:r>
              <a:rPr lang="en-US" sz="4000" dirty="0" err="1">
                <a:latin typeface="Amasis MT Pro Medium" panose="02040604050005020304" pitchFamily="18" charset="-18"/>
              </a:rPr>
              <a:t>prebehne</a:t>
            </a:r>
            <a:r>
              <a:rPr lang="en-US" sz="4000" dirty="0">
                <a:latin typeface="Amasis MT Pro Medium" panose="02040604050005020304" pitchFamily="18" charset="-18"/>
              </a:rPr>
              <a:t> v </a:t>
            </a:r>
            <a:r>
              <a:rPr lang="en-US" sz="4000" dirty="0" err="1">
                <a:latin typeface="Amasis MT Pro Medium" panose="02040604050005020304" pitchFamily="18" charset="-18"/>
              </a:rPr>
              <a:t>šk</a:t>
            </a:r>
            <a:r>
              <a:rPr lang="en-US" sz="4000" dirty="0">
                <a:latin typeface="Amasis MT Pro Medium" panose="02040604050005020304" pitchFamily="18" charset="-18"/>
              </a:rPr>
              <a:t>. r. 202</a:t>
            </a:r>
            <a:r>
              <a:rPr lang="sk-SK" sz="4000" dirty="0">
                <a:latin typeface="Amasis MT Pro Medium" panose="02040604050005020304" pitchFamily="18" charset="-18"/>
              </a:rPr>
              <a:t>6</a:t>
            </a:r>
            <a:r>
              <a:rPr lang="en-US" sz="4000" dirty="0">
                <a:latin typeface="Amasis MT Pro Medium" panose="02040604050005020304" pitchFamily="18" charset="-18"/>
              </a:rPr>
              <a:t>/202</a:t>
            </a:r>
            <a:r>
              <a:rPr lang="sk-SK" sz="4000" dirty="0">
                <a:latin typeface="Amasis MT Pro Medium" panose="02040604050005020304" pitchFamily="18" charset="-18"/>
              </a:rPr>
              <a:t>7</a:t>
            </a:r>
            <a:r>
              <a:rPr lang="en-US" sz="4000" dirty="0">
                <a:latin typeface="Amasis MT Pro Medium" panose="02040604050005020304" pitchFamily="18" charset="-18"/>
              </a:rPr>
              <a:t>,</a:t>
            </a:r>
            <a:r>
              <a:rPr lang="sk-SK" sz="4000" dirty="0">
                <a:latin typeface="Amasis MT Pro Medium" panose="02040604050005020304" pitchFamily="18" charset="-18"/>
              </a:rPr>
              <a:t/>
            </a:r>
            <a:br>
              <a:rPr lang="sk-SK" sz="4000" dirty="0">
                <a:latin typeface="Amasis MT Pro Medium" panose="02040604050005020304" pitchFamily="18" charset="-18"/>
              </a:rPr>
            </a:br>
            <a:r>
              <a:rPr lang="en-US" sz="4000" dirty="0">
                <a:latin typeface="Amasis MT Pro Medium" panose="02040604050005020304" pitchFamily="18" charset="-18"/>
              </a:rPr>
              <a:t/>
            </a:r>
            <a:br>
              <a:rPr lang="en-US" sz="4000" dirty="0">
                <a:latin typeface="Amasis MT Pro Medium" panose="02040604050005020304" pitchFamily="18" charset="-18"/>
              </a:rPr>
            </a:br>
            <a:r>
              <a:rPr lang="en-US" sz="4000" dirty="0">
                <a:latin typeface="Amasis MT Pro Medium" panose="02040604050005020304" pitchFamily="18" charset="-18"/>
              </a:rPr>
              <a:t> </a:t>
            </a:r>
            <a:r>
              <a:rPr lang="sk-SK" sz="4000" dirty="0">
                <a:latin typeface="Amasis MT Pro Medium" panose="02040604050005020304" pitchFamily="18" charset="-18"/>
              </a:rPr>
              <a:t>- </a:t>
            </a:r>
            <a:r>
              <a:rPr lang="en-US" sz="4000" dirty="0" err="1">
                <a:latin typeface="Amasis MT Pro Medium" panose="02040604050005020304" pitchFamily="18" charset="-18"/>
              </a:rPr>
              <a:t>trvá</a:t>
            </a:r>
            <a:r>
              <a:rPr lang="en-US" sz="4000" dirty="0">
                <a:latin typeface="Amasis MT Pro Medium" panose="02040604050005020304" pitchFamily="18" charset="-18"/>
              </a:rPr>
              <a:t> </a:t>
            </a:r>
            <a:r>
              <a:rPr lang="en-US" sz="4000" u="sng" dirty="0" err="1">
                <a:latin typeface="Amasis MT Pro Medium" panose="02040604050005020304" pitchFamily="18" charset="-18"/>
              </a:rPr>
              <a:t>dve</a:t>
            </a:r>
            <a:r>
              <a:rPr lang="en-US" sz="4000" dirty="0">
                <a:latin typeface="Amasis MT Pro Medium" panose="02040604050005020304" pitchFamily="18" charset="-18"/>
              </a:rPr>
              <a:t> </a:t>
            </a:r>
            <a:r>
              <a:rPr lang="en-US" sz="4000" dirty="0" err="1">
                <a:latin typeface="Amasis MT Pro Medium" panose="02040604050005020304" pitchFamily="18" charset="-18"/>
              </a:rPr>
              <a:t>hodiny</a:t>
            </a:r>
            <a:r>
              <a:rPr lang="en-US" sz="4000" dirty="0">
                <a:latin typeface="Amasis MT Pro Medium" panose="02040604050005020304" pitchFamily="18" charset="-18"/>
              </a:rPr>
              <a:t> </a:t>
            </a:r>
            <a:r>
              <a:rPr lang="en-US" sz="4000" dirty="0" err="1">
                <a:latin typeface="Amasis MT Pro Medium" panose="02040604050005020304" pitchFamily="18" charset="-18"/>
              </a:rPr>
              <a:t>týždenne</a:t>
            </a:r>
            <a:r>
              <a:rPr lang="en-US" sz="4000" dirty="0">
                <a:latin typeface="Amasis MT Pro Medium" panose="02040604050005020304" pitchFamily="18" charset="-18"/>
              </a:rPr>
              <a:t>.</a:t>
            </a:r>
            <a:br>
              <a:rPr lang="en-US" sz="4000" dirty="0">
                <a:latin typeface="Amasis MT Pro Medium" panose="02040604050005020304" pitchFamily="18" charset="-18"/>
              </a:rPr>
            </a:br>
            <a:r>
              <a:rPr lang="en-US" sz="4000" dirty="0">
                <a:latin typeface="Amasis MT Pro Medium" panose="02040604050005020304" pitchFamily="18" charset="-18"/>
              </a:rPr>
              <a:t/>
            </a:r>
            <a:br>
              <a:rPr lang="en-US" sz="4000" dirty="0">
                <a:latin typeface="Amasis MT Pro Medium" panose="02040604050005020304" pitchFamily="18" charset="-18"/>
              </a:rPr>
            </a:br>
            <a:r>
              <a:rPr lang="en-US" sz="4000" dirty="0">
                <a:solidFill>
                  <a:srgbClr val="3C222D">
                    <a:alpha val="60000"/>
                  </a:srgbClr>
                </a:solidFill>
                <a:latin typeface="Amasis MT Pro Medium" panose="02040604050005020304" pitchFamily="18" charset="-18"/>
              </a:rPr>
              <a:t/>
            </a:r>
            <a:br>
              <a:rPr lang="en-US" sz="4000" dirty="0">
                <a:solidFill>
                  <a:srgbClr val="3C222D">
                    <a:alpha val="60000"/>
                  </a:srgbClr>
                </a:solidFill>
                <a:latin typeface="Amasis MT Pro Medium" panose="02040604050005020304" pitchFamily="18" charset="-18"/>
              </a:rPr>
            </a:br>
            <a:endParaRPr lang="sk-SK" sz="4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12978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36DB268-F54E-F744-4E83-448F7CF1B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408" y="230632"/>
            <a:ext cx="10058400" cy="1609344"/>
          </a:xfrm>
        </p:spPr>
        <p:txBody>
          <a:bodyPr>
            <a:normAutofit/>
          </a:bodyPr>
          <a:lstStyle/>
          <a:p>
            <a:r>
              <a:rPr lang="en-US" sz="4600" b="1" u="sng" dirty="0">
                <a:solidFill>
                  <a:schemeClr val="tx1"/>
                </a:solidFill>
                <a:latin typeface="Amasis MT Pro Medium" panose="02040604050005020304" pitchFamily="18" charset="-18"/>
                <a:ea typeface="+mj-lt"/>
                <a:cs typeface="+mj-lt"/>
              </a:rPr>
              <a:t>SEMINÁR ZO SLOVENSKÉHO JAZYKA A LITERATÚRY SSJL</a:t>
            </a:r>
            <a:endParaRPr lang="sk-SK" sz="4600" dirty="0">
              <a:solidFill>
                <a:schemeClr val="tx1"/>
              </a:solidFill>
              <a:latin typeface="Amasis MT Pro Medium" panose="02040604050005020304" pitchFamily="18" charset="-18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EE0EA51F-5C6C-A0AC-FCEC-0A3311A65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839976"/>
            <a:ext cx="10058400" cy="4050792"/>
          </a:xfrm>
        </p:spPr>
        <p:txBody>
          <a:bodyPr>
            <a:noAutofit/>
          </a:bodyPr>
          <a:lstStyle/>
          <a:p>
            <a:pPr marL="228600" indent="0">
              <a:lnSpc>
                <a:spcPct val="100000"/>
              </a:lnSpc>
              <a:buNone/>
            </a:pPr>
            <a:r>
              <a:rPr lang="en-US" sz="2500" b="1" dirty="0" err="1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Prvý</a:t>
            </a:r>
            <a:r>
              <a:rPr lang="en-US" sz="2500" b="1" dirty="0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polrok</a:t>
            </a:r>
            <a:r>
              <a:rPr lang="en-US" sz="2500" b="1" dirty="0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: </a:t>
            </a:r>
            <a:endParaRPr lang="en-US" sz="2500" dirty="0">
              <a:solidFill>
                <a:srgbClr val="002060"/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príprava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na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EČ MS (test) a PFIČ (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sloh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)</a:t>
            </a:r>
            <a:r>
              <a:rPr lang="sk-SK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,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opakovanie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jednotlivých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jazykových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rovín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(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teória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a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ukážky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s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cvičeniami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) +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precvičovanie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určených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slohových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žánrov</a:t>
            </a:r>
            <a:r>
              <a:rPr lang="sk-SK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, skúšobné písanie maturitného slohu.</a:t>
            </a:r>
            <a:r>
              <a:rPr lang="en-US" sz="2500" dirty="0">
                <a:latin typeface="Amasis MT Pro Medium" panose="02040604050005020304" pitchFamily="18" charset="-18"/>
              </a:rPr>
              <a:t/>
            </a:r>
            <a:br>
              <a:rPr lang="en-US" sz="2500" dirty="0">
                <a:latin typeface="Amasis MT Pro Medium" panose="02040604050005020304" pitchFamily="18" charset="-18"/>
              </a:rPr>
            </a:br>
            <a:endParaRPr lang="en-US" sz="2500" dirty="0">
              <a:solidFill>
                <a:srgbClr val="FFFFFF"/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500" b="1" dirty="0" err="1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Druhý</a:t>
            </a:r>
            <a:r>
              <a:rPr lang="en-US" sz="2500" b="1" dirty="0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polrok</a:t>
            </a:r>
            <a:r>
              <a:rPr lang="en-US" sz="2500" b="1" dirty="0">
                <a:solidFill>
                  <a:srgbClr val="002060"/>
                </a:solidFill>
                <a:latin typeface="Amasis MT Pro Medium" panose="02040604050005020304" pitchFamily="18" charset="-18"/>
                <a:ea typeface="+mn-lt"/>
                <a:cs typeface="+mn-lt"/>
              </a:rPr>
              <a:t>:</a:t>
            </a:r>
            <a:endParaRPr lang="en-US" sz="2500" dirty="0">
              <a:solidFill>
                <a:srgbClr val="002060"/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príprava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na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ÚFIČ (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ústna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skúška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)</a:t>
            </a:r>
            <a:r>
              <a:rPr lang="sk-SK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,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 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opakovanie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literárnych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období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(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teória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+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ukážky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literárnych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textov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 s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úlohami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)</a:t>
            </a:r>
            <a:r>
              <a:rPr lang="sk-SK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  <a:ea typeface="+mn-lt"/>
                <a:cs typeface="+mn-lt"/>
              </a:rPr>
              <a:t>, povinných diel.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latin typeface="Amasis MT Pro Medium" panose="02040604050005020304" pitchFamily="18" charset="-18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endParaRPr lang="en-US" sz="2500" dirty="0">
              <a:solidFill>
                <a:srgbClr val="FFFFFF"/>
              </a:solidFill>
              <a:latin typeface="Amasis MT Pro Medium" panose="02040604050005020304" pitchFamily="18" charset="-18"/>
            </a:endParaRPr>
          </a:p>
          <a:p>
            <a:endParaRPr lang="sk-SK" sz="25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91049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1E16B666-7FBE-1D63-7589-3398B05E4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041" y="193040"/>
            <a:ext cx="7142480" cy="61772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k-SK" i="1" u="sng" dirty="0">
                <a:latin typeface="Amasis MT Pro Medium" panose="02040604050005020304" pitchFamily="18" charset="-18"/>
              </a:rPr>
              <a:t>Ukážka 1</a:t>
            </a:r>
            <a:endParaRPr lang="sk-SK" dirty="0">
              <a:latin typeface="Amasis MT Pro Medium" panose="02040604050005020304" pitchFamily="18" charset="-18"/>
            </a:endParaRPr>
          </a:p>
          <a:p>
            <a:pPr marL="0" indent="0">
              <a:buNone/>
            </a:pPr>
            <a:r>
              <a:rPr lang="sk-SK" i="1" dirty="0">
                <a:latin typeface="Amasis MT Pro Medium" panose="02040604050005020304" pitchFamily="18" charset="-18"/>
              </a:rPr>
              <a:t>Inovať nesadla ani na smreky, ani na vŕby, neprišla o polnoci, ako chodieva, prišla za bieleho dňa a sadla iba na Makovu chalupu. Vstal raz, druhý raz, zastavil sa pri truhle, díva sa na inovať, ktorá sa neroztápala, a na inovati videl takúto reč: „Nehnevaj sa na mňa, Jožko, veď ja za nič nemôžem</a:t>
            </a:r>
            <a:r>
              <a:rPr lang="sk-SK" i="1" u="sng" dirty="0">
                <a:latin typeface="Amasis MT Pro Medium" panose="02040604050005020304" pitchFamily="18" charset="-18"/>
              </a:rPr>
              <a:t>. Keby som len trochu bola tušila</a:t>
            </a:r>
            <a:r>
              <a:rPr lang="sk-SK" i="1" dirty="0">
                <a:latin typeface="Amasis MT Pro Medium" panose="02040604050005020304" pitchFamily="18" charset="-18"/>
              </a:rPr>
              <a:t>, keby som skôr tušila, že ma budeš raz i nenávidieť, veď by som ja nebola oslabla do truhly.“</a:t>
            </a:r>
            <a:endParaRPr lang="sk-SK" dirty="0">
              <a:latin typeface="Amasis MT Pro Medium" panose="02040604050005020304" pitchFamily="18" charset="-18"/>
            </a:endParaRPr>
          </a:p>
          <a:p>
            <a:endParaRPr lang="sk-SK" dirty="0">
              <a:latin typeface="Amasis MT Pro Medium" panose="02040604050005020304" pitchFamily="18" charset="-18"/>
            </a:endParaRPr>
          </a:p>
          <a:p>
            <a:pPr lvl="0"/>
            <a:r>
              <a:rPr lang="sk-SK" b="1" dirty="0">
                <a:latin typeface="Amasis MT Pro Medium" panose="02040604050005020304" pitchFamily="18" charset="-18"/>
              </a:rPr>
              <a:t>Podčiarkni v ukážke jeden podstatné meno, ktoré je symbolom smrti.</a:t>
            </a:r>
            <a:endParaRPr lang="sk-SK" dirty="0">
              <a:latin typeface="Amasis MT Pro Medium" panose="02040604050005020304" pitchFamily="18" charset="-18"/>
            </a:endParaRPr>
          </a:p>
          <a:p>
            <a:pPr lvl="0"/>
            <a:r>
              <a:rPr lang="sk-SK" b="1" dirty="0">
                <a:latin typeface="Amasis MT Pro Medium" panose="02040604050005020304" pitchFamily="18" charset="-18"/>
              </a:rPr>
              <a:t>Vypíš z ukážky personifikáciu.</a:t>
            </a:r>
            <a:endParaRPr lang="sk-SK" dirty="0">
              <a:latin typeface="Amasis MT Pro Medium" panose="02040604050005020304" pitchFamily="18" charset="-18"/>
            </a:endParaRPr>
          </a:p>
          <a:p>
            <a:pPr lvl="0"/>
            <a:r>
              <a:rPr lang="sk-SK" b="1" dirty="0">
                <a:latin typeface="Amasis MT Pro Medium" panose="02040604050005020304" pitchFamily="18" charset="-18"/>
              </a:rPr>
              <a:t>Uveď aspoň tri útrapy, ktoré musí prekonať Jozef Mak v rovnomennom románe:</a:t>
            </a:r>
            <a:endParaRPr lang="sk-SK" dirty="0">
              <a:latin typeface="Amasis MT Pro Medium" panose="02040604050005020304" pitchFamily="18" charset="-18"/>
            </a:endParaRPr>
          </a:p>
          <a:p>
            <a:pPr marL="0" indent="0">
              <a:buNone/>
            </a:pPr>
            <a:r>
              <a:rPr lang="sk-SK" b="1" dirty="0">
                <a:latin typeface="Amasis MT Pro Medium" panose="02040604050005020304" pitchFamily="18" charset="-18"/>
              </a:rPr>
              <a:t> </a:t>
            </a:r>
            <a:endParaRPr lang="sk-SK" dirty="0">
              <a:latin typeface="Amasis MT Pro Medium" panose="02040604050005020304" pitchFamily="18" charset="-18"/>
            </a:endParaRPr>
          </a:p>
          <a:p>
            <a:pPr marL="0" indent="0">
              <a:buNone/>
            </a:pPr>
            <a:r>
              <a:rPr lang="sk-SK" b="1" dirty="0">
                <a:latin typeface="Amasis MT Pro Medium" panose="02040604050005020304" pitchFamily="18" charset="-18"/>
              </a:rPr>
              <a:t> </a:t>
            </a:r>
            <a:endParaRPr lang="sk-SK" dirty="0">
              <a:latin typeface="Amasis MT Pro Medium" panose="02040604050005020304" pitchFamily="18" charset="-18"/>
            </a:endParaRPr>
          </a:p>
          <a:p>
            <a:pPr lvl="0"/>
            <a:r>
              <a:rPr lang="sk-SK" b="1" dirty="0">
                <a:latin typeface="Amasis MT Pro Medium" panose="02040604050005020304" pitchFamily="18" charset="-18"/>
              </a:rPr>
              <a:t>Autor nazýva Jozefa </a:t>
            </a:r>
            <a:r>
              <a:rPr lang="sk-SK" b="1" dirty="0" err="1">
                <a:latin typeface="Amasis MT Pro Medium" panose="02040604050005020304" pitchFamily="18" charset="-18"/>
              </a:rPr>
              <a:t>Maka</a:t>
            </a:r>
            <a:r>
              <a:rPr lang="sk-SK" b="1" dirty="0">
                <a:latin typeface="Amasis MT Pro Medium" panose="02040604050005020304" pitchFamily="18" charset="-18"/>
              </a:rPr>
              <a:t> prívlastkom </a:t>
            </a:r>
            <a:r>
              <a:rPr lang="sk-SK" b="1" dirty="0" err="1">
                <a:latin typeface="Amasis MT Pro Medium" panose="02040604050005020304" pitchFamily="18" charset="-18"/>
              </a:rPr>
              <a:t>človek</a:t>
            </a:r>
            <a:r>
              <a:rPr lang="sk-SK" b="1" dirty="0">
                <a:latin typeface="Amasis MT Pro Medium" panose="02040604050005020304" pitchFamily="18" charset="-18"/>
              </a:rPr>
              <a:t> - ............................. Vysvetli, ako to myslí. </a:t>
            </a:r>
            <a:endParaRPr lang="sk-SK" dirty="0">
              <a:latin typeface="Amasis MT Pro Medium" panose="02040604050005020304" pitchFamily="18" charset="-18"/>
            </a:endParaRPr>
          </a:p>
          <a:p>
            <a:pPr marL="0" indent="0">
              <a:buNone/>
            </a:pPr>
            <a:endParaRPr lang="sk-SK" dirty="0">
              <a:latin typeface="Amasis MT Pro Medium" panose="02040604050005020304" pitchFamily="18" charset="-18"/>
            </a:endParaRPr>
          </a:p>
          <a:p>
            <a:pPr marL="0" indent="0">
              <a:buNone/>
            </a:pPr>
            <a:endParaRPr lang="sk-SK" dirty="0">
              <a:latin typeface="Amasis MT Pro Medium" panose="02040604050005020304" pitchFamily="18" charset="-18"/>
            </a:endParaRPr>
          </a:p>
          <a:p>
            <a:pPr lvl="0"/>
            <a:r>
              <a:rPr lang="sk-SK" b="1" dirty="0">
                <a:latin typeface="Amasis MT Pro Medium" panose="02040604050005020304" pitchFamily="18" charset="-18"/>
              </a:rPr>
              <a:t>Urč v podčiarknutej časti ukážky všetky gramatické kategórie slovesa. </a:t>
            </a:r>
            <a:endParaRPr lang="sk-SK" dirty="0">
              <a:latin typeface="Amasis MT Pro Medium" panose="02040604050005020304" pitchFamily="18" charset="-18"/>
            </a:endParaRPr>
          </a:p>
          <a:p>
            <a:endParaRPr lang="sk-SK" dirty="0">
              <a:latin typeface="Amasis MT Pro Medium" panose="02040604050005020304" pitchFamily="18" charset="-1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A7915C9-DD58-81BB-B5DB-5ED6B5DD4DD1}"/>
              </a:ext>
            </a:extLst>
          </p:cNvPr>
          <p:cNvSpPr txBox="1">
            <a:spLocks/>
          </p:cNvSpPr>
          <p:nvPr/>
        </p:nvSpPr>
        <p:spPr>
          <a:xfrm>
            <a:off x="316285" y="857254"/>
            <a:ext cx="4443609" cy="5143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rgbClr val="002060"/>
                </a:solidFill>
                <a:latin typeface="Amasis MT Pro Medium" panose="02040604050005020304" pitchFamily="18" charset="-18"/>
                <a:ea typeface="+mj-lt"/>
                <a:cs typeface="+mj-lt"/>
              </a:rPr>
              <a:t>UKÁŽKA Z PRACOVNÉHO LISTU</a:t>
            </a:r>
            <a:endParaRPr lang="en-US" sz="4400" dirty="0">
              <a:solidFill>
                <a:srgbClr val="002060"/>
              </a:solidFill>
              <a:latin typeface="Amasis MT Pro Medium" panose="02040604050005020304" pitchFamily="18" charset="-18"/>
            </a:endParaRPr>
          </a:p>
          <a:p>
            <a:r>
              <a:rPr lang="en-US" sz="4400" dirty="0">
                <a:latin typeface="Amasis MT Pro Medium" panose="02040604050005020304" pitchFamily="18" charset="-18"/>
              </a:rPr>
              <a:t/>
            </a:r>
            <a:br>
              <a:rPr lang="en-US" sz="4400" dirty="0">
                <a:latin typeface="Amasis MT Pro Medium" panose="02040604050005020304" pitchFamily="18" charset="-18"/>
              </a:rPr>
            </a:br>
            <a:endParaRPr lang="en-US" sz="4400" dirty="0">
              <a:solidFill>
                <a:srgbClr val="FFFFFF"/>
              </a:solidFill>
              <a:latin typeface="Amasis MT Pro Medium" panose="02040604050005020304" pitchFamily="18" charset="-18"/>
            </a:endParaRPr>
          </a:p>
        </p:txBody>
      </p:sp>
      <p:pic>
        <p:nvPicPr>
          <p:cNvPr id="6" name="Grafický objekt 5" descr="Šípka doprava výplň plnou farbou">
            <a:extLst>
              <a:ext uri="{FF2B5EF4-FFF2-40B4-BE49-F238E27FC236}">
                <a16:creationId xmlns:a16="http://schemas.microsoft.com/office/drawing/2014/main" xmlns="" id="{08159270-3C18-47CA-469B-311B6326FC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538089" y="34290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3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 drev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{1C20E783-1724-42A7-B7FF-B10A70AAF7B0}TF2ec419c9-97c3-4958-b02a-0886397d33af7a556c63-1cc75d737fec</Template>
  <TotalTime>11</TotalTime>
  <Words>118</Words>
  <Application>Microsoft Office PowerPoint</Application>
  <PresentationFormat>Vlastná</PresentationFormat>
  <Paragraphs>23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Typ dreva</vt:lpstr>
      <vt:lpstr>JAZYK A KOMUNIKÁCIA   Seminár zo slovenského jazyka a literatúry (SSJL) </vt:lpstr>
      <vt:lpstr> - je určený pre študentov IV.A4, oktávy,   - prebehne v šk. r. 2026/2027,   - trvá dve hodiny týždenne.   </vt:lpstr>
      <vt:lpstr>SEMINÁR ZO SLOVENSKÉHO JAZYKA A LITERATÚRY SSJL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JAZYK A KOMUNIKÁCIA   Seminár zo slovenského jazyka a literatúry (SSJL) </dc:title>
  <dc:creator>Kútniková Martina Mgr.</dc:creator>
  <cp:lastModifiedBy>Janka Záborská</cp:lastModifiedBy>
  <cp:revision>3</cp:revision>
  <dcterms:created xsi:type="dcterms:W3CDTF">2026-03-05T13:08:13Z</dcterms:created>
  <dcterms:modified xsi:type="dcterms:W3CDTF">2026-03-31T09:25:23Z</dcterms:modified>
</cp:coreProperties>
</file>