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09"/>
  </p:normalViewPr>
  <p:slideViewPr>
    <p:cSldViewPr snapToGrid="0" snapToObjects="1">
      <p:cViewPr>
        <p:scale>
          <a:sx n="106" d="100"/>
          <a:sy n="106" d="100"/>
        </p:scale>
        <p:origin x="-108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562FE-F711-4165-938C-1A3E3034546A}" type="datetimeFigureOut">
              <a:rPr lang="sk-SK" smtClean="0"/>
              <a:t>31. 3. 2026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E8CA2-A099-4F84-9CA7-491A411470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9860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E8CA2-A099-4F84-9CA7-491A41147075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8782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D499D58-6D89-4F4E-A84B-89DDDAAE6B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5F7D7498-8394-C243-BB90-54EC9209E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AEDFBD52-220D-C040-9679-97E86EA76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BC76-9076-E14E-9F48-12979431AC75}" type="datetimeFigureOut">
              <a:rPr lang="sk-SK" smtClean="0"/>
              <a:t>31. 3. 2026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FAD24120-0797-BA48-BAEA-A654451E0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9C896B90-1E39-9647-B9DE-73A95ABE8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B202-39F0-8B45-9CF8-5A7D284329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7195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28C4E70-D9F7-4944-A898-890EDB59F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xmlns="" id="{12B71060-7616-8749-9AFE-5CEDA83F66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C14FA698-1651-B549-BF87-F8CF7744C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BC76-9076-E14E-9F48-12979431AC75}" type="datetimeFigureOut">
              <a:rPr lang="sk-SK" smtClean="0"/>
              <a:t>31. 3. 2026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E06B9EF8-AF1C-F24E-BAD2-77290593F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1A3D7EDC-D5C1-D345-944F-E5D406289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B202-39F0-8B45-9CF8-5A7D284329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79672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xmlns="" id="{FF8E8AE5-50FF-DA4B-B43F-986C465007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xmlns="" id="{189A29C8-50BB-7643-8C39-A1A0690EBA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450EA0ED-6831-A84E-A903-BB7D67D75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BC76-9076-E14E-9F48-12979431AC75}" type="datetimeFigureOut">
              <a:rPr lang="sk-SK" smtClean="0"/>
              <a:t>31. 3. 2026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D0C4E6E5-658D-A943-A0D2-552F822FC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4F9D17B8-BA51-684E-9DDA-74FE966ED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B202-39F0-8B45-9CF8-5A7D284329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80195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6524EC3-3059-A843-A535-5A50CCE0E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82429E65-2051-E048-852B-5F5D26749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1D477C8E-D9BB-9C4F-BEB3-1B79B4892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BC76-9076-E14E-9F48-12979431AC75}" type="datetimeFigureOut">
              <a:rPr lang="sk-SK" smtClean="0"/>
              <a:t>31. 3. 2026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1406CEA3-8AC4-A244-B1EB-EA509D13E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CC7F1C49-E7ED-B348-BBF7-EF4B026F8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B202-39F0-8B45-9CF8-5A7D284329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59571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9813594-5367-D747-B37B-ACD5C1807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3C9859F8-941B-AB42-B59C-8DC1DA6BE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E9FC1575-E6DB-CA4B-8D82-05B453240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BC76-9076-E14E-9F48-12979431AC75}" type="datetimeFigureOut">
              <a:rPr lang="sk-SK" smtClean="0"/>
              <a:t>31. 3. 2026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9399EA1B-8F79-B74F-AE56-437CC95D8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C458B498-29E9-8740-BD97-CD1398EB1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B202-39F0-8B45-9CF8-5A7D284329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8952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2BD53D9-EE1D-F141-8D47-0B83429D7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E8DF2883-FBC5-2D4B-894F-6BA940154A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xmlns="" id="{CDB34B9C-784A-494D-8081-8ACAA23811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xmlns="" id="{FD860474-7291-F941-B9AD-ABD0BD7DD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BC76-9076-E14E-9F48-12979431AC75}" type="datetimeFigureOut">
              <a:rPr lang="sk-SK" smtClean="0"/>
              <a:t>31. 3. 2026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xmlns="" id="{D700BC42-4D7B-634D-B106-14DB06EB5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xmlns="" id="{90F609F2-BCAF-E243-AC23-1A57D0B94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B202-39F0-8B45-9CF8-5A7D284329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53334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93458A5-6B8C-EE4F-BD66-F746D16E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7208D825-80C1-384A-A83E-0F32ABF18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xmlns="" id="{D38A3296-171F-9649-AED0-D20E8A163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F97BA197-B6ED-8A45-B4E1-7A27BA8859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xmlns="" id="{6851BCB3-BD38-8547-8B35-C443E4BBCD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xmlns="" id="{63F099F5-C9CA-6945-AABA-A872DF20F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BC76-9076-E14E-9F48-12979431AC75}" type="datetimeFigureOut">
              <a:rPr lang="sk-SK" smtClean="0"/>
              <a:t>31. 3. 2026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xmlns="" id="{5BAC6692-0BB2-F14A-9EC1-2B0DDE1D6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xmlns="" id="{571681CF-3E8B-8E4B-B2F7-368ED4EA9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B202-39F0-8B45-9CF8-5A7D284329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48203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3445BE1-79E6-7044-A6C1-730B4A7E4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xmlns="" id="{990213C6-EDF1-F947-9465-C05AC364A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BC76-9076-E14E-9F48-12979431AC75}" type="datetimeFigureOut">
              <a:rPr lang="sk-SK" smtClean="0"/>
              <a:t>31. 3. 2026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xmlns="" id="{E623A741-FA19-3C4B-BE19-5E5614462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xmlns="" id="{18D5A35D-C4AF-9E4C-80F6-D3C2AE0C2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B202-39F0-8B45-9CF8-5A7D284329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77952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xmlns="" id="{2FFA0BEF-089F-C241-A325-8DF07B43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BC76-9076-E14E-9F48-12979431AC75}" type="datetimeFigureOut">
              <a:rPr lang="sk-SK" smtClean="0"/>
              <a:t>31. 3. 2026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xmlns="" id="{9FCE62AF-0019-BB49-A2E7-099726542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xmlns="" id="{6A4FC036-8C87-A645-B074-A8AA0188A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B202-39F0-8B45-9CF8-5A7D284329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3458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4B8FD4A-DA8C-3C49-97D3-E233BBA8C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A53C660A-BE51-4047-8B1F-E76381F6E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B12B8B03-CAC2-F645-9ECB-D50F880082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xmlns="" id="{63704086-D855-DB47-BCAC-98391BF9B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BC76-9076-E14E-9F48-12979431AC75}" type="datetimeFigureOut">
              <a:rPr lang="sk-SK" smtClean="0"/>
              <a:t>31. 3. 2026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xmlns="" id="{73D0EB84-564D-A041-9ADF-555D57752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xmlns="" id="{C357C143-9B98-4441-8A0D-D02013C0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B202-39F0-8B45-9CF8-5A7D284329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7238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50FEB68-A8CD-724F-B200-D58FECD87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xmlns="" id="{1060FE01-2133-7449-9F49-99802E69D9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3254E6F2-AD67-6A4B-9322-141710234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xmlns="" id="{238A0DAE-7276-5242-8063-DEFB25C4E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BC76-9076-E14E-9F48-12979431AC75}" type="datetimeFigureOut">
              <a:rPr lang="sk-SK" smtClean="0"/>
              <a:t>31. 3. 2026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xmlns="" id="{BCDC5AB5-67A8-C649-B467-349954802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xmlns="" id="{0AD3FA3B-0945-B749-BD4F-99EDA1419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B202-39F0-8B45-9CF8-5A7D284329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4195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r="-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xmlns="" id="{0731DBD5-E343-8749-87E8-3C342C020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932C477A-9405-D34D-8A0B-5B69D0B6E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F21FA49B-19D0-9843-B75C-5926F035C6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EBC76-9076-E14E-9F48-12979431AC75}" type="datetimeFigureOut">
              <a:rPr lang="sk-SK" smtClean="0"/>
              <a:t>31. 3. 2026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C241E0B0-FBFC-834F-9A57-F9DB8D3119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9880BBF5-C3DD-0147-B437-E848B733A0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EB202-39F0-8B45-9CF8-5A7D284329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859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1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r="-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4D0B9E5F-09F4-BC40-92B1-912355433E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44436" y="3806427"/>
            <a:ext cx="8377206" cy="2552024"/>
          </a:xfrm>
          <a:ln>
            <a:solidFill>
              <a:schemeClr val="bg1"/>
            </a:solidFill>
          </a:ln>
        </p:spPr>
        <p:txBody>
          <a:bodyPr>
            <a:normAutofit fontScale="85000" lnSpcReduction="20000"/>
          </a:bodyPr>
          <a:lstStyle/>
          <a:p>
            <a:endParaRPr lang="sk-SK" sz="3200" dirty="0"/>
          </a:p>
          <a:p>
            <a:pPr algn="l"/>
            <a:r>
              <a:rPr lang="sk-SK" sz="3200" dirty="0">
                <a:latin typeface="TeXGyreCursor" panose="00000509000000000000" pitchFamily="49" charset="-18"/>
              </a:rPr>
              <a:t>V ponuke sú semináre: </a:t>
            </a:r>
          </a:p>
          <a:p>
            <a:pPr algn="l"/>
            <a:r>
              <a:rPr lang="sk-SK" sz="3200" b="1" dirty="0">
                <a:latin typeface="TeXGyreCursor" panose="00000509000000000000" pitchFamily="49" charset="-18"/>
              </a:rPr>
              <a:t>SNJ 1 </a:t>
            </a:r>
            <a:r>
              <a:rPr lang="sk-SK" sz="3200" dirty="0">
                <a:latin typeface="TeXGyreCursor" panose="00000509000000000000" pitchFamily="49" charset="-18"/>
              </a:rPr>
              <a:t>(seminár z nemeckého jazyka, úroveň B1) </a:t>
            </a:r>
          </a:p>
          <a:p>
            <a:pPr algn="l"/>
            <a:r>
              <a:rPr lang="sk-SK" sz="3200" b="1" dirty="0">
                <a:latin typeface="TeXGyreCursor" panose="00000509000000000000" pitchFamily="49" charset="-18"/>
              </a:rPr>
              <a:t>SNJ 2 </a:t>
            </a:r>
            <a:r>
              <a:rPr lang="sk-SK" sz="3200" dirty="0">
                <a:latin typeface="TeXGyreCursor" panose="00000509000000000000" pitchFamily="49" charset="-18"/>
              </a:rPr>
              <a:t>(seminár z nemeckého jazyka, úroveň B2) </a:t>
            </a:r>
          </a:p>
          <a:p>
            <a:pPr algn="l"/>
            <a:r>
              <a:rPr lang="sk-SK" sz="3200" b="1" dirty="0">
                <a:latin typeface="TeXGyreCursor" panose="00000509000000000000" pitchFamily="49" charset="-18"/>
              </a:rPr>
              <a:t>SRJ </a:t>
            </a:r>
            <a:r>
              <a:rPr lang="sk-SK" sz="3200" dirty="0">
                <a:latin typeface="TeXGyreCursor" panose="00000509000000000000" pitchFamily="49" charset="-18"/>
              </a:rPr>
              <a:t>(seminár z ruského jazyka, úroveň B1, B2) </a:t>
            </a:r>
          </a:p>
          <a:p>
            <a:pPr algn="l"/>
            <a:r>
              <a:rPr lang="sk-SK" sz="3200" b="1" dirty="0">
                <a:latin typeface="TeXGyreCursor" panose="00000509000000000000" pitchFamily="49" charset="-18"/>
              </a:rPr>
              <a:t>SFJ</a:t>
            </a:r>
            <a:r>
              <a:rPr lang="sk-SK" sz="3200" dirty="0">
                <a:latin typeface="TeXGyreCursor" panose="00000509000000000000" pitchFamily="49" charset="-18"/>
              </a:rPr>
              <a:t> (seminár z francúzskeho jazyka, úroveň B1, B2)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2F2E327-E2F3-0841-BFEB-90F3FD4108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06771" y="-639723"/>
            <a:ext cx="14069628" cy="4703426"/>
          </a:xfrm>
        </p:spPr>
        <p:txBody>
          <a:bodyPr>
            <a:normAutofit/>
          </a:bodyPr>
          <a:lstStyle/>
          <a:p>
            <a:r>
              <a:rPr lang="sk-SK" b="1" dirty="0">
                <a:latin typeface="TeXGyreCursor" panose="00000509000000000000" pitchFamily="49" charset="-18"/>
              </a:rPr>
              <a:t>SEMINÁRE Z CUDZÍCH JAZYKOV</a:t>
            </a:r>
            <a:r>
              <a:rPr lang="sk-SK" dirty="0"/>
              <a:t/>
            </a:r>
            <a:br>
              <a:rPr lang="sk-SK" dirty="0"/>
            </a:br>
            <a:r>
              <a:rPr lang="sk-SK" sz="4000" dirty="0">
                <a:latin typeface="TeXGyreCursor" panose="00000509000000000000" pitchFamily="49" charset="-18"/>
              </a:rPr>
              <a:t>(nemecký, ruský, francúzsky jazyk)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xmlns="" id="{1BB93C6A-C428-ED4D-97AF-618F41F954A4}"/>
              </a:ext>
            </a:extLst>
          </p:cNvPr>
          <p:cNvSpPr/>
          <p:nvPr/>
        </p:nvSpPr>
        <p:spPr>
          <a:xfrm>
            <a:off x="4081805" y="3602038"/>
            <a:ext cx="45342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>
                <a:latin typeface="TeXGyreCursor" panose="00000509000000000000" pitchFamily="49" charset="-18"/>
              </a:rPr>
              <a:t>školský rok 2026/2027</a:t>
            </a:r>
          </a:p>
        </p:txBody>
      </p:sp>
      <p:pic>
        <p:nvPicPr>
          <p:cNvPr id="9" name="Obrázok 8" descr="Obrázok, na ktorom je text&#10;&#10;Automaticky generovaný popis">
            <a:extLst>
              <a:ext uri="{FF2B5EF4-FFF2-40B4-BE49-F238E27FC236}">
                <a16:creationId xmlns:a16="http://schemas.microsoft.com/office/drawing/2014/main" xmlns="" id="{B1B9513C-3FFE-48D6-AC99-51267A42FF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5826">
            <a:off x="91536" y="3631639"/>
            <a:ext cx="2300500" cy="3254095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xmlns="" id="{D699CCB0-36F9-4BF7-B45F-2C00FDB9A6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4589">
            <a:off x="834179" y="2874978"/>
            <a:ext cx="2141721" cy="3029498"/>
          </a:xfrm>
          <a:prstGeom prst="rect">
            <a:avLst/>
          </a:prstGeom>
        </p:spPr>
      </p:pic>
      <p:pic>
        <p:nvPicPr>
          <p:cNvPr id="8" name="Obrázok 7" descr="Obrázok, na ktorom je text&#10;&#10;Automaticky generovaný popis">
            <a:extLst>
              <a:ext uri="{FF2B5EF4-FFF2-40B4-BE49-F238E27FC236}">
                <a16:creationId xmlns:a16="http://schemas.microsoft.com/office/drawing/2014/main" xmlns="" id="{249CCA18-6736-432E-BC17-48857FF420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66281"/>
          <a:stretch/>
        </p:blipFill>
        <p:spPr>
          <a:xfrm rot="4563598">
            <a:off x="8511733" y="3786876"/>
            <a:ext cx="2894633" cy="188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181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r="-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xmlns="" id="{7CD062AA-F9C4-544B-8F68-96816B9F75FD}"/>
              </a:ext>
            </a:extLst>
          </p:cNvPr>
          <p:cNvSpPr txBox="1"/>
          <p:nvPr/>
        </p:nvSpPr>
        <p:spPr>
          <a:xfrm>
            <a:off x="2228889" y="-81032"/>
            <a:ext cx="8265226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sk-SK" sz="3600" dirty="0"/>
          </a:p>
          <a:p>
            <a:r>
              <a:rPr lang="sk-SK" sz="3600" b="1" dirty="0">
                <a:latin typeface="TeXGyreCursor" panose="00000509000000000000" pitchFamily="49" charset="-18"/>
              </a:rPr>
              <a:t>Pre koho je seminár určený?</a:t>
            </a:r>
          </a:p>
          <a:p>
            <a:r>
              <a:rPr lang="sk-SK" sz="3600" b="1" dirty="0">
                <a:latin typeface="TeXGyreCursor" panose="00000509000000000000" pitchFamily="49" charset="-18"/>
              </a:rPr>
              <a:t>budúcoročné triedy:</a:t>
            </a:r>
            <a:endParaRPr lang="sk-SK" sz="3600" dirty="0"/>
          </a:p>
          <a:p>
            <a:endParaRPr lang="sk-SK" sz="3600" dirty="0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xmlns="" id="{8611E552-9822-40E6-91B2-E27538F632F2}"/>
              </a:ext>
            </a:extLst>
          </p:cNvPr>
          <p:cNvSpPr txBox="1"/>
          <p:nvPr/>
        </p:nvSpPr>
        <p:spPr>
          <a:xfrm>
            <a:off x="7390614" y="1778139"/>
            <a:ext cx="31035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sk-SK" sz="3600" dirty="0">
                <a:latin typeface="TeXGyreCursor" panose="00000509000000000000" pitchFamily="49" charset="-18"/>
              </a:rPr>
              <a:t>IV.A4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sk-SK" sz="3600" dirty="0">
                <a:latin typeface="TeXGyreCursor" panose="00000509000000000000" pitchFamily="49" charset="-18"/>
              </a:rPr>
              <a:t>V.A5	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sk-SK" sz="3600" dirty="0">
                <a:latin typeface="TeXGyreCursor" panose="00000509000000000000" pitchFamily="49" charset="-18"/>
              </a:rPr>
              <a:t>V.B5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sk-SK" sz="3600" dirty="0">
                <a:latin typeface="TeXGyreCursor" panose="00000509000000000000" pitchFamily="49" charset="-18"/>
              </a:rPr>
              <a:t>oktáva</a:t>
            </a:r>
          </a:p>
          <a:p>
            <a:endParaRPr lang="sk-SK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xmlns="" id="{5D687355-72E0-4D57-9B45-CF58C3E356B5}"/>
              </a:ext>
            </a:extLst>
          </p:cNvPr>
          <p:cNvSpPr txBox="1"/>
          <p:nvPr/>
        </p:nvSpPr>
        <p:spPr>
          <a:xfrm>
            <a:off x="999241" y="5288437"/>
            <a:ext cx="10275217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2400" dirty="0">
                <a:latin typeface="TeXGyreCursor" panose="00000509000000000000" pitchFamily="49" charset="-18"/>
              </a:rPr>
              <a:t>Časová dotácia semináru z cudzích jazykov</a:t>
            </a:r>
          </a:p>
          <a:p>
            <a:pPr algn="ctr"/>
            <a:r>
              <a:rPr lang="sk-SK" sz="2400" dirty="0">
                <a:latin typeface="TeXGyreCursor" panose="00000509000000000000" pitchFamily="49" charset="-18"/>
              </a:rPr>
              <a:t>2 hodiny týždenne</a:t>
            </a:r>
          </a:p>
        </p:txBody>
      </p:sp>
      <p:pic>
        <p:nvPicPr>
          <p:cNvPr id="6" name="Obrázok 5" descr="Obrázok, na ktorom je text, vektorová grafika&#10;&#10;Automaticky generovaný popis">
            <a:extLst>
              <a:ext uri="{FF2B5EF4-FFF2-40B4-BE49-F238E27FC236}">
                <a16:creationId xmlns:a16="http://schemas.microsoft.com/office/drawing/2014/main" xmlns="" id="{71673D78-F1D4-48A7-B9A6-F9B173C534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2" b="60739"/>
          <a:stretch/>
        </p:blipFill>
        <p:spPr>
          <a:xfrm rot="519986">
            <a:off x="2800302" y="3082679"/>
            <a:ext cx="1677761" cy="2329492"/>
          </a:xfrm>
          <a:prstGeom prst="rect">
            <a:avLst/>
          </a:prstGeom>
        </p:spPr>
      </p:pic>
      <p:pic>
        <p:nvPicPr>
          <p:cNvPr id="7" name="Obrázok 6" descr="Obrázok, na ktorom je text&#10;&#10;Automaticky generovaný popis">
            <a:extLst>
              <a:ext uri="{FF2B5EF4-FFF2-40B4-BE49-F238E27FC236}">
                <a16:creationId xmlns:a16="http://schemas.microsoft.com/office/drawing/2014/main" xmlns="" id="{23B988E7-15CD-4CAD-A273-D0EE43034D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235" b="21010"/>
          <a:stretch/>
        </p:blipFill>
        <p:spPr>
          <a:xfrm>
            <a:off x="826834" y="2164405"/>
            <a:ext cx="2009618" cy="2752891"/>
          </a:xfrm>
          <a:prstGeom prst="rect">
            <a:avLst/>
          </a:prstGeom>
        </p:spPr>
      </p:pic>
      <p:pic>
        <p:nvPicPr>
          <p:cNvPr id="8" name="Obrázok 7" descr="Obrázok, na ktorom je text&#10;&#10;Automaticky generovaný popis">
            <a:extLst>
              <a:ext uri="{FF2B5EF4-FFF2-40B4-BE49-F238E27FC236}">
                <a16:creationId xmlns:a16="http://schemas.microsoft.com/office/drawing/2014/main" xmlns="" id="{625A5EAC-E9BA-42FF-98DF-2104C49C10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064" y="1092683"/>
            <a:ext cx="2812348" cy="397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68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r="-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B7F447B-403C-974F-9952-FA3058FCF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547" y="365125"/>
            <a:ext cx="10515600" cy="1325563"/>
          </a:xfrm>
        </p:spPr>
        <p:txBody>
          <a:bodyPr/>
          <a:lstStyle/>
          <a:p>
            <a:r>
              <a:rPr lang="sk-SK" b="1" dirty="0">
                <a:latin typeface="TeXGyreCursor" panose="00000509000000000000" pitchFamily="49" charset="-18"/>
              </a:rPr>
              <a:t>Čomu sa budeme venovať?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490B1A15-A12F-1842-88C2-D5653BC85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547" y="1687513"/>
            <a:ext cx="10030905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k-SK" dirty="0">
                <a:latin typeface="TeXGyreCursor" panose="00000509000000000000" pitchFamily="49" charset="-18"/>
              </a:rPr>
              <a:t>Príprava na ústnu časť maturitnej skúšky,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dirty="0">
                <a:latin typeface="TeXGyreCursor" panose="00000509000000000000" pitchFamily="49" charset="-18"/>
              </a:rPr>
              <a:t>Možnosť zvoliť si maturitu na úrovni B1 alebo B2 (tomu bude prispôsobená aj príprava),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dirty="0">
                <a:latin typeface="TeXGyreCursor" panose="00000509000000000000" pitchFamily="49" charset="-18"/>
              </a:rPr>
              <a:t>Príprava na prijímacie skúšky v cudzom jazyku,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dirty="0">
                <a:latin typeface="TeXGyreCursor" panose="00000509000000000000" pitchFamily="49" charset="-18"/>
              </a:rPr>
              <a:t>Konverzácia v cudzom jazyku,</a:t>
            </a:r>
          </a:p>
          <a:p>
            <a:pPr>
              <a:buFont typeface="Wingdings" panose="05000000000000000000" pitchFamily="2" charset="2"/>
              <a:buChar char="§"/>
            </a:pPr>
            <a:endParaRPr lang="sk-SK" dirty="0">
              <a:latin typeface="TeXGyreCursor" panose="00000509000000000000" pitchFamily="49" charset="-18"/>
            </a:endParaRPr>
          </a:p>
          <a:p>
            <a:pPr marL="0" indent="0">
              <a:buNone/>
            </a:pPr>
            <a:r>
              <a:rPr lang="sk-SK" dirty="0">
                <a:latin typeface="TeXGyreCursor" panose="00000509000000000000" pitchFamily="49" charset="-18"/>
              </a:rPr>
              <a:t>CIEĽ: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dirty="0">
                <a:latin typeface="TeXGyreCursor" panose="00000509000000000000" pitchFamily="49" charset="-18"/>
              </a:rPr>
              <a:t>Celkové zvýšenie jazykových kompetencií.</a:t>
            </a:r>
          </a:p>
          <a:p>
            <a:endParaRPr lang="sk-SK" dirty="0"/>
          </a:p>
        </p:txBody>
      </p:sp>
      <p:pic>
        <p:nvPicPr>
          <p:cNvPr id="5" name="Obrázok 4" descr="Obrázok, na ktorom je text, vektorová grafika&#10;&#10;Automaticky generovaný popis">
            <a:extLst>
              <a:ext uri="{FF2B5EF4-FFF2-40B4-BE49-F238E27FC236}">
                <a16:creationId xmlns:a16="http://schemas.microsoft.com/office/drawing/2014/main" xmlns="" id="{2614BA3D-E3F8-4C05-9975-F1C8B3356B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612" y="3429000"/>
            <a:ext cx="2489482" cy="3521413"/>
          </a:xfrm>
          <a:prstGeom prst="rect">
            <a:avLst/>
          </a:prstGeom>
        </p:spPr>
      </p:pic>
      <p:pic>
        <p:nvPicPr>
          <p:cNvPr id="9" name="Obrázok 8" descr="Obrázok, na ktorom je text, vektorová grafika&#10;&#10;Automaticky generovaný popis">
            <a:extLst>
              <a:ext uri="{FF2B5EF4-FFF2-40B4-BE49-F238E27FC236}">
                <a16:creationId xmlns:a16="http://schemas.microsoft.com/office/drawing/2014/main" xmlns="" id="{47CF2DC3-B244-41C9-A6A9-CFAB5D4B881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42" b="72022"/>
          <a:stretch/>
        </p:blipFill>
        <p:spPr>
          <a:xfrm rot="2869787">
            <a:off x="7489122" y="3246374"/>
            <a:ext cx="789233" cy="977327"/>
          </a:xfrm>
          <a:prstGeom prst="rect">
            <a:avLst/>
          </a:prstGeom>
        </p:spPr>
      </p:pic>
      <p:pic>
        <p:nvPicPr>
          <p:cNvPr id="10" name="Obrázok 9" descr="Obrázok, na ktorom je text, vektorová grafika&#10;&#10;Automaticky generovaný popis">
            <a:extLst>
              <a:ext uri="{FF2B5EF4-FFF2-40B4-BE49-F238E27FC236}">
                <a16:creationId xmlns:a16="http://schemas.microsoft.com/office/drawing/2014/main" xmlns="" id="{723FC6D6-569D-4640-BFC1-D5C034D1D58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42" b="72022"/>
          <a:stretch/>
        </p:blipFill>
        <p:spPr>
          <a:xfrm>
            <a:off x="7939128" y="3542174"/>
            <a:ext cx="1254191" cy="1553097"/>
          </a:xfrm>
          <a:prstGeom prst="rect">
            <a:avLst/>
          </a:prstGeom>
        </p:spPr>
      </p:pic>
      <p:pic>
        <p:nvPicPr>
          <p:cNvPr id="11" name="Obrázok 10" descr="Obrázok, na ktorom je text, vektorová grafika&#10;&#10;Automaticky generovaný popis">
            <a:extLst>
              <a:ext uri="{FF2B5EF4-FFF2-40B4-BE49-F238E27FC236}">
                <a16:creationId xmlns:a16="http://schemas.microsoft.com/office/drawing/2014/main" xmlns="" id="{3BE5C8C9-E8DC-407D-87EE-6D5D913C17B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42" b="72022"/>
          <a:stretch/>
        </p:blipFill>
        <p:spPr>
          <a:xfrm rot="18966001">
            <a:off x="7175389" y="4239525"/>
            <a:ext cx="564764" cy="69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044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r="-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 descr="Obrázok, na ktorom je text, vektorová grafika&#10;&#10;Automaticky generovaný popis">
            <a:extLst>
              <a:ext uri="{FF2B5EF4-FFF2-40B4-BE49-F238E27FC236}">
                <a16:creationId xmlns:a16="http://schemas.microsoft.com/office/drawing/2014/main" xmlns="" id="{D8E67B38-8093-428E-889E-80DBE0BBB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396" y="-294925"/>
            <a:ext cx="1493865" cy="2113096"/>
          </a:xfrm>
          <a:prstGeom prst="rect">
            <a:avLst/>
          </a:prstGeom>
        </p:spPr>
      </p:pic>
      <p:pic>
        <p:nvPicPr>
          <p:cNvPr id="6" name="Obrázok 5" descr="Obrázok, na ktorom je text&#10;&#10;Automaticky generovaný popis">
            <a:extLst>
              <a:ext uri="{FF2B5EF4-FFF2-40B4-BE49-F238E27FC236}">
                <a16:creationId xmlns:a16="http://schemas.microsoft.com/office/drawing/2014/main" xmlns="" id="{AEF7271C-1ED6-43DF-A17C-ECF1476E94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06694">
            <a:off x="454928" y="1995084"/>
            <a:ext cx="3451671" cy="4882444"/>
          </a:xfrm>
          <a:prstGeom prst="rect">
            <a:avLst/>
          </a:prstGeom>
        </p:spPr>
      </p:pic>
      <p:sp>
        <p:nvSpPr>
          <p:cNvPr id="7" name="Bublina myšlienky: obláčik 6">
            <a:extLst>
              <a:ext uri="{FF2B5EF4-FFF2-40B4-BE49-F238E27FC236}">
                <a16:creationId xmlns:a16="http://schemas.microsoft.com/office/drawing/2014/main" xmlns="" id="{C6DA3684-E9DA-4A93-B8C6-83C5D78D6C0E}"/>
              </a:ext>
            </a:extLst>
          </p:cNvPr>
          <p:cNvSpPr/>
          <p:nvPr/>
        </p:nvSpPr>
        <p:spPr>
          <a:xfrm>
            <a:off x="2086104" y="1031118"/>
            <a:ext cx="3258892" cy="1673157"/>
          </a:xfrm>
          <a:prstGeom prst="cloudCallout">
            <a:avLst>
              <a:gd name="adj1" fmla="val -20833"/>
              <a:gd name="adj2" fmla="val 68134"/>
            </a:avLst>
          </a:prstGeom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xmlns="" id="{D015182C-BD89-D945-9BFA-7ABEE4077514}"/>
              </a:ext>
            </a:extLst>
          </p:cNvPr>
          <p:cNvSpPr txBox="1"/>
          <p:nvPr/>
        </p:nvSpPr>
        <p:spPr>
          <a:xfrm>
            <a:off x="2359843" y="1178951"/>
            <a:ext cx="34794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600" dirty="0">
                <a:latin typeface="TeXGyreCursor" panose="00000509000000000000" pitchFamily="49" charset="-18"/>
              </a:rPr>
              <a:t>DANKE</a:t>
            </a:r>
            <a:endParaRPr lang="sk-SK" sz="3600" dirty="0">
              <a:latin typeface="TeXGyreCursor" panose="00000509000000000000" pitchFamily="49" charset="-18"/>
            </a:endParaRPr>
          </a:p>
        </p:txBody>
      </p:sp>
      <p:sp>
        <p:nvSpPr>
          <p:cNvPr id="8" name="Bublina myšlienky: obláčik 7">
            <a:extLst>
              <a:ext uri="{FF2B5EF4-FFF2-40B4-BE49-F238E27FC236}">
                <a16:creationId xmlns:a16="http://schemas.microsoft.com/office/drawing/2014/main" xmlns="" id="{B1661624-248B-478E-B766-21143ECD8895}"/>
              </a:ext>
            </a:extLst>
          </p:cNvPr>
          <p:cNvSpPr/>
          <p:nvPr/>
        </p:nvSpPr>
        <p:spPr>
          <a:xfrm>
            <a:off x="7155676" y="3599727"/>
            <a:ext cx="3609733" cy="1673157"/>
          </a:xfrm>
          <a:prstGeom prst="cloudCallout">
            <a:avLst>
              <a:gd name="adj1" fmla="val -78041"/>
              <a:gd name="adj2" fmla="val 35455"/>
            </a:avLst>
          </a:prstGeom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xmlns="" id="{F8F5C784-1A24-4675-BA79-EDA0E635030C}"/>
              </a:ext>
            </a:extLst>
          </p:cNvPr>
          <p:cNvSpPr txBox="1"/>
          <p:nvPr/>
        </p:nvSpPr>
        <p:spPr>
          <a:xfrm>
            <a:off x="7456602" y="3882308"/>
            <a:ext cx="40032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latin typeface="TeXGyreCursor" panose="00000509000000000000" pitchFamily="49" charset="-18"/>
              </a:rPr>
              <a:t>СПАСИБО</a:t>
            </a:r>
            <a:endParaRPr lang="sk-SK" sz="6000" dirty="0">
              <a:latin typeface="TeXGyreCursor" panose="00000509000000000000" pitchFamily="49" charset="-18"/>
            </a:endParaRPr>
          </a:p>
        </p:txBody>
      </p:sp>
      <p:sp>
        <p:nvSpPr>
          <p:cNvPr id="9" name="Bublina myšlienky: obláčik 8">
            <a:extLst>
              <a:ext uri="{FF2B5EF4-FFF2-40B4-BE49-F238E27FC236}">
                <a16:creationId xmlns:a16="http://schemas.microsoft.com/office/drawing/2014/main" xmlns="" id="{FB5FA2D8-0ED9-4F16-901F-166FDE25ABD8}"/>
              </a:ext>
            </a:extLst>
          </p:cNvPr>
          <p:cNvSpPr/>
          <p:nvPr/>
        </p:nvSpPr>
        <p:spPr>
          <a:xfrm>
            <a:off x="6570482" y="575035"/>
            <a:ext cx="2771481" cy="1711912"/>
          </a:xfrm>
          <a:prstGeom prst="cloudCallout">
            <a:avLst>
              <a:gd name="adj1" fmla="val -116071"/>
              <a:gd name="adj2" fmla="val 173733"/>
            </a:avLst>
          </a:prstGeom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xmlns="" id="{0B265988-75BF-49C8-87F2-3AF0DDECC501}"/>
              </a:ext>
            </a:extLst>
          </p:cNvPr>
          <p:cNvSpPr txBox="1"/>
          <p:nvPr/>
        </p:nvSpPr>
        <p:spPr>
          <a:xfrm>
            <a:off x="6787663" y="887086"/>
            <a:ext cx="434575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dirty="0">
                <a:latin typeface="TeXGyreCursor" panose="00000509000000000000" pitchFamily="49" charset="-18"/>
              </a:rPr>
              <a:t>MERCI</a:t>
            </a:r>
            <a:r>
              <a:rPr lang="sk-SK" sz="1800" dirty="0"/>
              <a:t>	</a:t>
            </a:r>
          </a:p>
          <a:p>
            <a:endParaRPr lang="sk-SK" dirty="0"/>
          </a:p>
        </p:txBody>
      </p:sp>
      <p:pic>
        <p:nvPicPr>
          <p:cNvPr id="11" name="Obrázok 10" descr="Obrázok, na ktorom je silueta&#10;&#10;Automaticky generovaný popis">
            <a:extLst>
              <a:ext uri="{FF2B5EF4-FFF2-40B4-BE49-F238E27FC236}">
                <a16:creationId xmlns:a16="http://schemas.microsoft.com/office/drawing/2014/main" xmlns="" id="{D91887B5-4197-4A5E-9A01-9659826ADB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7" r="4472" b="12573"/>
          <a:stretch/>
        </p:blipFill>
        <p:spPr>
          <a:xfrm rot="20439901">
            <a:off x="9258563" y="3095576"/>
            <a:ext cx="1605885" cy="1762005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xmlns="" id="{276984C3-D113-4274-9247-2099E7E654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1936" t="31784" r="27198" b="41827"/>
          <a:stretch/>
        </p:blipFill>
        <p:spPr>
          <a:xfrm>
            <a:off x="8332663" y="375674"/>
            <a:ext cx="1358989" cy="99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91329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2938</TotalTime>
  <Words>130</Words>
  <Application>Microsoft Office PowerPoint</Application>
  <PresentationFormat>Vlastná</PresentationFormat>
  <Paragraphs>29</Paragraphs>
  <Slides>4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4</vt:i4>
      </vt:variant>
    </vt:vector>
  </HeadingPairs>
  <TitlesOfParts>
    <vt:vector size="5" baseType="lpstr">
      <vt:lpstr>Motív balíka Office</vt:lpstr>
      <vt:lpstr>SEMINÁRE Z CUDZÍCH JAZYKOV (nemecký, ruský, francúzsky jazyk) </vt:lpstr>
      <vt:lpstr>Prezentácia programu PowerPoint</vt:lpstr>
      <vt:lpstr>Čomu sa budeme venovať?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Seminár z cudzích jazykov (NEJ, RUJ, FRJ)</dc:title>
  <dc:creator>Frantisek Stejskal</dc:creator>
  <cp:lastModifiedBy>Janka Záborská</cp:lastModifiedBy>
  <cp:revision>15</cp:revision>
  <dcterms:created xsi:type="dcterms:W3CDTF">2021-03-10T08:51:55Z</dcterms:created>
  <dcterms:modified xsi:type="dcterms:W3CDTF">2026-03-31T09:30:00Z</dcterms:modified>
</cp:coreProperties>
</file>